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1.xml" ContentType="application/vnd.openxmlformats-officedocument.presentationml.notesSlide+xml"/>
  <Override PartName="/ppt/tags/tag11.xml" ContentType="application/vnd.openxmlformats-officedocument.presentationml.tags+xml"/>
  <Override PartName="/ppt/notesSlides/notesSlide2.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notesSlides/notesSlide3.xml" ContentType="application/vnd.openxmlformats-officedocument.presentationml.notesSlide+xml"/>
  <Override PartName="/ppt/tags/tag16.xml" ContentType="application/vnd.openxmlformats-officedocument.presentationml.tags+xml"/>
  <Override PartName="/ppt/notesSlides/notesSlide4.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notesSlides/notesSlide5.xml" ContentType="application/vnd.openxmlformats-officedocument.presentationml.notesSlide+xml"/>
  <Override PartName="/ppt/tags/tag20.xml" ContentType="application/vnd.openxmlformats-officedocument.presentationml.tags+xml"/>
  <Override PartName="/ppt/tags/tag21.xml" ContentType="application/vnd.openxmlformats-officedocument.presentationml.tags+xml"/>
  <Override PartName="/ppt/notesSlides/notesSlide6.xml" ContentType="application/vnd.openxmlformats-officedocument.presentationml.notesSlide+xml"/>
  <Override PartName="/ppt/tags/tag22.xml" ContentType="application/vnd.openxmlformats-officedocument.presentationml.tags+xml"/>
  <Override PartName="/ppt/notesSlides/notesSlide7.xml" ContentType="application/vnd.openxmlformats-officedocument.presentationml.notesSlide+xml"/>
  <Override PartName="/ppt/tags/tag23.xml" ContentType="application/vnd.openxmlformats-officedocument.presentationml.tags+xml"/>
  <Override PartName="/ppt/notesSlides/notesSlide8.xml" ContentType="application/vnd.openxmlformats-officedocument.presentationml.notesSlide+xml"/>
  <Override PartName="/ppt/tags/tag24.xml" ContentType="application/vnd.openxmlformats-officedocument.presentationml.tags+xml"/>
  <Override PartName="/ppt/notesSlides/notesSlide9.xml" ContentType="application/vnd.openxmlformats-officedocument.presentationml.notesSlide+xml"/>
  <Override PartName="/ppt/tags/tag25.xml" ContentType="application/vnd.openxmlformats-officedocument.presentationml.tags+xml"/>
  <Override PartName="/ppt/notesSlides/notesSlide10.xml" ContentType="application/vnd.openxmlformats-officedocument.presentationml.notesSlide+xml"/>
  <Override PartName="/ppt/tags/tag26.xml" ContentType="application/vnd.openxmlformats-officedocument.presentationml.tags+xml"/>
  <Override PartName="/ppt/notesSlides/notesSlide11.xml" ContentType="application/vnd.openxmlformats-officedocument.presentationml.notesSlide+xml"/>
  <Override PartName="/ppt/tags/tag27.xml" ContentType="application/vnd.openxmlformats-officedocument.presentationml.tags+xml"/>
  <Override PartName="/ppt/notesSlides/notesSlide12.xml" ContentType="application/vnd.openxmlformats-officedocument.presentationml.notesSlide+xml"/>
  <Override PartName="/ppt/tags/tag28.xml" ContentType="application/vnd.openxmlformats-officedocument.presentationml.tags+xml"/>
  <Override PartName="/ppt/notesSlides/notesSlide13.xml" ContentType="application/vnd.openxmlformats-officedocument.presentationml.notesSlide+xml"/>
  <Override PartName="/ppt/tags/tag29.xml" ContentType="application/vnd.openxmlformats-officedocument.presentationml.tags+xml"/>
  <Override PartName="/ppt/notesSlides/notesSlide14.xml" ContentType="application/vnd.openxmlformats-officedocument.presentationml.notesSlide+xml"/>
  <Override PartName="/ppt/tags/tag30.xml" ContentType="application/vnd.openxmlformats-officedocument.presentationml.tags+xml"/>
  <Override PartName="/ppt/notesSlides/notesSlide15.xml" ContentType="application/vnd.openxmlformats-officedocument.presentationml.notesSlide+xml"/>
  <Override PartName="/ppt/tags/tag31.xml" ContentType="application/vnd.openxmlformats-officedocument.presentationml.tags+xml"/>
  <Override PartName="/ppt/notesSlides/notesSlide16.xml" ContentType="application/vnd.openxmlformats-officedocument.presentationml.notesSlide+xml"/>
  <Override PartName="/ppt/tags/tag32.xml" ContentType="application/vnd.openxmlformats-officedocument.presentationml.tags+xml"/>
  <Override PartName="/ppt/notesSlides/notesSlide17.xml" ContentType="application/vnd.openxmlformats-officedocument.presentationml.notesSlide+xml"/>
  <Override PartName="/ppt/tags/tag33.xml" ContentType="application/vnd.openxmlformats-officedocument.presentationml.tags+xml"/>
  <Override PartName="/ppt/notesSlides/notesSlide18.xml" ContentType="application/vnd.openxmlformats-officedocument.presentationml.notesSlide+xml"/>
  <Override PartName="/ppt/tags/tag34.xml" ContentType="application/vnd.openxmlformats-officedocument.presentationml.tags+xml"/>
  <Override PartName="/ppt/notesSlides/notesSlide19.xml" ContentType="application/vnd.openxmlformats-officedocument.presentationml.notesSlide+xml"/>
  <Override PartName="/ppt/tags/tag35.xml" ContentType="application/vnd.openxmlformats-officedocument.presentationml.tags+xml"/>
  <Override PartName="/ppt/notesSlides/notesSlide20.xml" ContentType="application/vnd.openxmlformats-officedocument.presentationml.notesSlide+xml"/>
  <Override PartName="/ppt/tags/tag36.xml" ContentType="application/vnd.openxmlformats-officedocument.presentationml.tags+xml"/>
  <Override PartName="/ppt/notesSlides/notesSlide21.xml" ContentType="application/vnd.openxmlformats-officedocument.presentationml.notesSlide+xml"/>
  <Override PartName="/ppt/tags/tag37.xml" ContentType="application/vnd.openxmlformats-officedocument.presentationml.tags+xml"/>
  <Override PartName="/ppt/notesSlides/notesSlide22.xml" ContentType="application/vnd.openxmlformats-officedocument.presentationml.notesSlide+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notesSlides/notesSlide23.xml" ContentType="application/vnd.openxmlformats-officedocument.presentationml.notesSlide+xml"/>
  <Override PartName="/ppt/tags/tag41.xml" ContentType="application/vnd.openxmlformats-officedocument.presentationml.tags+xml"/>
  <Override PartName="/ppt/notesSlides/notesSlide24.xml" ContentType="application/vnd.openxmlformats-officedocument.presentationml.notesSlide+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6" r:id="rId1"/>
  </p:sldMasterIdLst>
  <p:notesMasterIdLst>
    <p:notesMasterId r:id="rId48"/>
  </p:notesMasterIdLst>
  <p:sldIdLst>
    <p:sldId id="256" r:id="rId2"/>
    <p:sldId id="258" r:id="rId3"/>
    <p:sldId id="364" r:id="rId4"/>
    <p:sldId id="418" r:id="rId5"/>
    <p:sldId id="336" r:id="rId6"/>
    <p:sldId id="335" r:id="rId7"/>
    <p:sldId id="413" r:id="rId8"/>
    <p:sldId id="337" r:id="rId9"/>
    <p:sldId id="275" r:id="rId10"/>
    <p:sldId id="414" r:id="rId11"/>
    <p:sldId id="262" r:id="rId12"/>
    <p:sldId id="419" r:id="rId13"/>
    <p:sldId id="280" r:id="rId14"/>
    <p:sldId id="282" r:id="rId15"/>
    <p:sldId id="434" r:id="rId16"/>
    <p:sldId id="308" r:id="rId17"/>
    <p:sldId id="439" r:id="rId18"/>
    <p:sldId id="303" r:id="rId19"/>
    <p:sldId id="310" r:id="rId20"/>
    <p:sldId id="366" r:id="rId21"/>
    <p:sldId id="367" r:id="rId22"/>
    <p:sldId id="421" r:id="rId23"/>
    <p:sldId id="423" r:id="rId24"/>
    <p:sldId id="441" r:id="rId25"/>
    <p:sldId id="424" r:id="rId26"/>
    <p:sldId id="446" r:id="rId27"/>
    <p:sldId id="440" r:id="rId28"/>
    <p:sldId id="426" r:id="rId29"/>
    <p:sldId id="422" r:id="rId30"/>
    <p:sldId id="427" r:id="rId31"/>
    <p:sldId id="443" r:id="rId32"/>
    <p:sldId id="447" r:id="rId33"/>
    <p:sldId id="428" r:id="rId34"/>
    <p:sldId id="429" r:id="rId35"/>
    <p:sldId id="430" r:id="rId36"/>
    <p:sldId id="432" r:id="rId37"/>
    <p:sldId id="416" r:id="rId38"/>
    <p:sldId id="433" r:id="rId39"/>
    <p:sldId id="324" r:id="rId40"/>
    <p:sldId id="448" r:id="rId41"/>
    <p:sldId id="435" r:id="rId42"/>
    <p:sldId id="327" r:id="rId43"/>
    <p:sldId id="436" r:id="rId44"/>
    <p:sldId id="437" r:id="rId45"/>
    <p:sldId id="438" r:id="rId46"/>
    <p:sldId id="445" r:id="rId47"/>
  </p:sldIdLst>
  <p:sldSz cx="12192000" cy="6858000"/>
  <p:notesSz cx="6858000" cy="9144000"/>
  <p:custDataLst>
    <p:tags r:id="rId49"/>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0C0A0"/>
    <a:srgbClr val="F8EDC0"/>
    <a:srgbClr val="D9B28B"/>
    <a:srgbClr val="CF9F6F"/>
    <a:srgbClr val="E5C9AD"/>
    <a:srgbClr val="9966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62" autoAdjust="0"/>
    <p:restoredTop sz="94660"/>
  </p:normalViewPr>
  <p:slideViewPr>
    <p:cSldViewPr snapToGrid="0">
      <p:cViewPr varScale="1">
        <p:scale>
          <a:sx n="72" d="100"/>
          <a:sy n="72" d="100"/>
        </p:scale>
        <p:origin x="630"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4740BA0-C0F2-4A77-B561-FC563B6B5248}" type="datetimeFigureOut">
              <a:rPr lang="en-US" smtClean="0"/>
              <a:t>11/4/2020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716FAB-621C-412E-9DC2-84194C85AA0E}" type="slidenum">
              <a:rPr lang="en-US" smtClean="0"/>
              <a:t>‹#›</a:t>
            </a:fld>
            <a:endParaRPr lang="en-US"/>
          </a:p>
        </p:txBody>
      </p:sp>
    </p:spTree>
    <p:extLst>
      <p:ext uri="{BB962C8B-B14F-4D97-AF65-F5344CB8AC3E}">
        <p14:creationId xmlns:p14="http://schemas.microsoft.com/office/powerpoint/2010/main" val="20355441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245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AAE8ADAF-96BB-489A-AF5A-C0FC530D6C52}" type="slidenum">
              <a:rPr lang="en-US" altLang="en-US" sz="1200" smtClean="0"/>
              <a:pPr/>
              <a:t>9</a:t>
            </a:fld>
            <a:endParaRPr lang="en-US" altLang="en-US" sz="1200"/>
          </a:p>
        </p:txBody>
      </p:sp>
    </p:spTree>
    <p:extLst>
      <p:ext uri="{BB962C8B-B14F-4D97-AF65-F5344CB8AC3E}">
        <p14:creationId xmlns:p14="http://schemas.microsoft.com/office/powerpoint/2010/main" val="17514284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245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AAE8ADAF-96BB-489A-AF5A-C0FC530D6C52}" type="slidenum">
              <a:rPr lang="en-US" altLang="en-US" sz="1200" smtClean="0"/>
              <a:pPr/>
              <a:t>10</a:t>
            </a:fld>
            <a:endParaRPr lang="en-US" altLang="en-US" sz="1200"/>
          </a:p>
        </p:txBody>
      </p:sp>
    </p:spTree>
    <p:extLst>
      <p:ext uri="{BB962C8B-B14F-4D97-AF65-F5344CB8AC3E}">
        <p14:creationId xmlns:p14="http://schemas.microsoft.com/office/powerpoint/2010/main" val="6394520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348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DD40EBA2-61DF-4C69-9F20-85FD5D31EBC0}" type="slidenum">
              <a:rPr lang="en-US" altLang="en-US" sz="1200" smtClean="0"/>
              <a:pPr/>
              <a:t>14</a:t>
            </a:fld>
            <a:endParaRPr lang="en-US" altLang="en-US" sz="1200"/>
          </a:p>
        </p:txBody>
      </p:sp>
    </p:spTree>
    <p:extLst>
      <p:ext uri="{BB962C8B-B14F-4D97-AF65-F5344CB8AC3E}">
        <p14:creationId xmlns:p14="http://schemas.microsoft.com/office/powerpoint/2010/main" val="31762573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p:cNvGrpSpPr/>
        <p:nvPr/>
      </p:nvGrpSpPr>
      <p:grpSpPr>
        <a:xfrm>
          <a:off x="0" y="0"/>
          <a:ext cx="0" cy="0"/>
          <a:chOff x="0" y="0"/>
          <a:chExt cx="0" cy="0"/>
        </a:xfrm>
      </p:grpSpPr>
      <p:sp>
        <p:nvSpPr>
          <p:cNvPr id="427" name="Shape 427"/>
          <p:cNvSpPr txBox="1">
            <a:spLocks noGrp="1"/>
          </p:cNvSpPr>
          <p:nvPr>
            <p:ph type="body" idx="1"/>
          </p:nvPr>
        </p:nvSpPr>
        <p:spPr>
          <a:xfrm>
            <a:off x="686113" y="4400688"/>
            <a:ext cx="5485773" cy="3600706"/>
          </a:xfrm>
          <a:prstGeom prst="rect">
            <a:avLst/>
          </a:prstGeom>
          <a:noFill/>
          <a:ln>
            <a:noFill/>
          </a:ln>
        </p:spPr>
        <p:txBody>
          <a:bodyPr wrap="square" lIns="90325" tIns="90325" rIns="90325" bIns="90325" anchor="ctr" anchorCtr="0">
            <a:noAutofit/>
          </a:bodyPr>
          <a:lstStyle/>
          <a:p>
            <a:pPr lvl="0">
              <a:spcBef>
                <a:spcPts val="0"/>
              </a:spcBef>
              <a:buNone/>
            </a:pPr>
            <a:endParaRPr/>
          </a:p>
        </p:txBody>
      </p:sp>
      <p:sp>
        <p:nvSpPr>
          <p:cNvPr id="428" name="Shape 428"/>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982024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675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E244F138-E676-4F71-AC11-1F66BF24A8B1}" type="slidenum">
              <a:rPr lang="en-US" altLang="en-US" sz="1200" smtClean="0"/>
              <a:pPr/>
              <a:t>18</a:t>
            </a:fld>
            <a:endParaRPr lang="en-US" altLang="en-US" sz="1200"/>
          </a:p>
        </p:txBody>
      </p:sp>
    </p:spTree>
    <p:extLst>
      <p:ext uri="{BB962C8B-B14F-4D97-AF65-F5344CB8AC3E}">
        <p14:creationId xmlns:p14="http://schemas.microsoft.com/office/powerpoint/2010/main" val="2556453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p:cNvGrpSpPr/>
        <p:nvPr/>
      </p:nvGrpSpPr>
      <p:grpSpPr>
        <a:xfrm>
          <a:off x="0" y="0"/>
          <a:ext cx="0" cy="0"/>
          <a:chOff x="0" y="0"/>
          <a:chExt cx="0" cy="0"/>
        </a:xfrm>
      </p:grpSpPr>
      <p:sp>
        <p:nvSpPr>
          <p:cNvPr id="427" name="Shape 427"/>
          <p:cNvSpPr txBox="1">
            <a:spLocks noGrp="1"/>
          </p:cNvSpPr>
          <p:nvPr>
            <p:ph type="body" idx="1"/>
          </p:nvPr>
        </p:nvSpPr>
        <p:spPr>
          <a:xfrm>
            <a:off x="686113" y="4400688"/>
            <a:ext cx="5485773" cy="3600706"/>
          </a:xfrm>
          <a:prstGeom prst="rect">
            <a:avLst/>
          </a:prstGeom>
          <a:noFill/>
          <a:ln>
            <a:noFill/>
          </a:ln>
        </p:spPr>
        <p:txBody>
          <a:bodyPr wrap="square" lIns="90325" tIns="90325" rIns="90325" bIns="90325" anchor="ctr" anchorCtr="0">
            <a:noAutofit/>
          </a:bodyPr>
          <a:lstStyle/>
          <a:p>
            <a:pPr lvl="0">
              <a:spcBef>
                <a:spcPts val="0"/>
              </a:spcBef>
              <a:buNone/>
            </a:pPr>
            <a:endParaRPr/>
          </a:p>
        </p:txBody>
      </p:sp>
      <p:sp>
        <p:nvSpPr>
          <p:cNvPr id="428" name="Shape 428"/>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534402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p:cNvGrpSpPr/>
        <p:nvPr/>
      </p:nvGrpSpPr>
      <p:grpSpPr>
        <a:xfrm>
          <a:off x="0" y="0"/>
          <a:ext cx="0" cy="0"/>
          <a:chOff x="0" y="0"/>
          <a:chExt cx="0" cy="0"/>
        </a:xfrm>
      </p:grpSpPr>
      <p:sp>
        <p:nvSpPr>
          <p:cNvPr id="427" name="Shape 427"/>
          <p:cNvSpPr txBox="1">
            <a:spLocks noGrp="1"/>
          </p:cNvSpPr>
          <p:nvPr>
            <p:ph type="body" idx="1"/>
          </p:nvPr>
        </p:nvSpPr>
        <p:spPr>
          <a:xfrm>
            <a:off x="686113" y="4400688"/>
            <a:ext cx="5485773" cy="3600706"/>
          </a:xfrm>
          <a:prstGeom prst="rect">
            <a:avLst/>
          </a:prstGeom>
          <a:noFill/>
          <a:ln>
            <a:noFill/>
          </a:ln>
        </p:spPr>
        <p:txBody>
          <a:bodyPr wrap="square" lIns="90325" tIns="90325" rIns="90325" bIns="90325" anchor="ctr" anchorCtr="0">
            <a:noAutofit/>
          </a:bodyPr>
          <a:lstStyle/>
          <a:p>
            <a:pPr lvl="0">
              <a:spcBef>
                <a:spcPts val="0"/>
              </a:spcBef>
              <a:buNone/>
            </a:pPr>
            <a:endParaRPr/>
          </a:p>
        </p:txBody>
      </p:sp>
      <p:sp>
        <p:nvSpPr>
          <p:cNvPr id="428" name="Shape 428"/>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586132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p:cNvGrpSpPr/>
        <p:nvPr/>
      </p:nvGrpSpPr>
      <p:grpSpPr>
        <a:xfrm>
          <a:off x="0" y="0"/>
          <a:ext cx="0" cy="0"/>
          <a:chOff x="0" y="0"/>
          <a:chExt cx="0" cy="0"/>
        </a:xfrm>
      </p:grpSpPr>
      <p:sp>
        <p:nvSpPr>
          <p:cNvPr id="427" name="Shape 427"/>
          <p:cNvSpPr txBox="1">
            <a:spLocks noGrp="1"/>
          </p:cNvSpPr>
          <p:nvPr>
            <p:ph type="body" idx="1"/>
          </p:nvPr>
        </p:nvSpPr>
        <p:spPr>
          <a:xfrm>
            <a:off x="686113" y="4400688"/>
            <a:ext cx="5485773" cy="3600706"/>
          </a:xfrm>
          <a:prstGeom prst="rect">
            <a:avLst/>
          </a:prstGeom>
          <a:noFill/>
          <a:ln>
            <a:noFill/>
          </a:ln>
        </p:spPr>
        <p:txBody>
          <a:bodyPr wrap="square" lIns="90325" tIns="90325" rIns="90325" bIns="90325" anchor="ctr" anchorCtr="0">
            <a:noAutofit/>
          </a:bodyPr>
          <a:lstStyle/>
          <a:p>
            <a:pPr lvl="0">
              <a:spcBef>
                <a:spcPts val="0"/>
              </a:spcBef>
              <a:buNone/>
            </a:pPr>
            <a:endParaRPr/>
          </a:p>
        </p:txBody>
      </p:sp>
      <p:sp>
        <p:nvSpPr>
          <p:cNvPr id="428" name="Shape 428"/>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052181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p:cNvGrpSpPr/>
        <p:nvPr/>
      </p:nvGrpSpPr>
      <p:grpSpPr>
        <a:xfrm>
          <a:off x="0" y="0"/>
          <a:ext cx="0" cy="0"/>
          <a:chOff x="0" y="0"/>
          <a:chExt cx="0" cy="0"/>
        </a:xfrm>
      </p:grpSpPr>
      <p:sp>
        <p:nvSpPr>
          <p:cNvPr id="427" name="Shape 427"/>
          <p:cNvSpPr txBox="1">
            <a:spLocks noGrp="1"/>
          </p:cNvSpPr>
          <p:nvPr>
            <p:ph type="body" idx="1"/>
          </p:nvPr>
        </p:nvSpPr>
        <p:spPr>
          <a:xfrm>
            <a:off x="686113" y="4400688"/>
            <a:ext cx="5485773" cy="3600706"/>
          </a:xfrm>
          <a:prstGeom prst="rect">
            <a:avLst/>
          </a:prstGeom>
          <a:noFill/>
          <a:ln>
            <a:noFill/>
          </a:ln>
        </p:spPr>
        <p:txBody>
          <a:bodyPr wrap="square" lIns="90325" tIns="90325" rIns="90325" bIns="90325" anchor="ctr" anchorCtr="0">
            <a:noAutofit/>
          </a:bodyPr>
          <a:lstStyle/>
          <a:p>
            <a:pPr lvl="0">
              <a:spcBef>
                <a:spcPts val="0"/>
              </a:spcBef>
              <a:buNone/>
            </a:pPr>
            <a:endParaRPr/>
          </a:p>
        </p:txBody>
      </p:sp>
      <p:sp>
        <p:nvSpPr>
          <p:cNvPr id="428" name="Shape 428"/>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556763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p:cNvGrpSpPr/>
        <p:nvPr/>
      </p:nvGrpSpPr>
      <p:grpSpPr>
        <a:xfrm>
          <a:off x="0" y="0"/>
          <a:ext cx="0" cy="0"/>
          <a:chOff x="0" y="0"/>
          <a:chExt cx="0" cy="0"/>
        </a:xfrm>
      </p:grpSpPr>
      <p:sp>
        <p:nvSpPr>
          <p:cNvPr id="427" name="Shape 427"/>
          <p:cNvSpPr txBox="1">
            <a:spLocks noGrp="1"/>
          </p:cNvSpPr>
          <p:nvPr>
            <p:ph type="body" idx="1"/>
          </p:nvPr>
        </p:nvSpPr>
        <p:spPr>
          <a:xfrm>
            <a:off x="686113" y="4400688"/>
            <a:ext cx="5485773" cy="3600706"/>
          </a:xfrm>
          <a:prstGeom prst="rect">
            <a:avLst/>
          </a:prstGeom>
          <a:noFill/>
          <a:ln>
            <a:noFill/>
          </a:ln>
        </p:spPr>
        <p:txBody>
          <a:bodyPr wrap="square" lIns="90325" tIns="90325" rIns="90325" bIns="90325" anchor="ctr" anchorCtr="0">
            <a:noAutofit/>
          </a:bodyPr>
          <a:lstStyle/>
          <a:p>
            <a:pPr lvl="0">
              <a:spcBef>
                <a:spcPts val="0"/>
              </a:spcBef>
              <a:buNone/>
            </a:pPr>
            <a:endParaRPr/>
          </a:p>
        </p:txBody>
      </p:sp>
      <p:sp>
        <p:nvSpPr>
          <p:cNvPr id="428" name="Shape 428"/>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460786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p:cNvGrpSpPr/>
        <p:nvPr/>
      </p:nvGrpSpPr>
      <p:grpSpPr>
        <a:xfrm>
          <a:off x="0" y="0"/>
          <a:ext cx="0" cy="0"/>
          <a:chOff x="0" y="0"/>
          <a:chExt cx="0" cy="0"/>
        </a:xfrm>
      </p:grpSpPr>
      <p:sp>
        <p:nvSpPr>
          <p:cNvPr id="427" name="Shape 427"/>
          <p:cNvSpPr txBox="1">
            <a:spLocks noGrp="1"/>
          </p:cNvSpPr>
          <p:nvPr>
            <p:ph type="body" idx="1"/>
          </p:nvPr>
        </p:nvSpPr>
        <p:spPr>
          <a:xfrm>
            <a:off x="686113" y="4400688"/>
            <a:ext cx="5485773" cy="3600706"/>
          </a:xfrm>
          <a:prstGeom prst="rect">
            <a:avLst/>
          </a:prstGeom>
          <a:noFill/>
          <a:ln>
            <a:noFill/>
          </a:ln>
        </p:spPr>
        <p:txBody>
          <a:bodyPr wrap="square" lIns="90325" tIns="90325" rIns="90325" bIns="90325" anchor="ctr" anchorCtr="0">
            <a:noAutofit/>
          </a:bodyPr>
          <a:lstStyle/>
          <a:p>
            <a:pPr lvl="0">
              <a:spcBef>
                <a:spcPts val="0"/>
              </a:spcBef>
              <a:buNone/>
            </a:pPr>
            <a:endParaRPr/>
          </a:p>
        </p:txBody>
      </p:sp>
      <p:sp>
        <p:nvSpPr>
          <p:cNvPr id="428" name="Shape 428"/>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080782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p:cNvGrpSpPr/>
        <p:nvPr/>
      </p:nvGrpSpPr>
      <p:grpSpPr>
        <a:xfrm>
          <a:off x="0" y="0"/>
          <a:ext cx="0" cy="0"/>
          <a:chOff x="0" y="0"/>
          <a:chExt cx="0" cy="0"/>
        </a:xfrm>
      </p:grpSpPr>
      <p:sp>
        <p:nvSpPr>
          <p:cNvPr id="427" name="Shape 427"/>
          <p:cNvSpPr txBox="1">
            <a:spLocks noGrp="1"/>
          </p:cNvSpPr>
          <p:nvPr>
            <p:ph type="body" idx="1"/>
          </p:nvPr>
        </p:nvSpPr>
        <p:spPr>
          <a:xfrm>
            <a:off x="686113" y="4400688"/>
            <a:ext cx="5485773" cy="3600706"/>
          </a:xfrm>
          <a:prstGeom prst="rect">
            <a:avLst/>
          </a:prstGeom>
          <a:noFill/>
          <a:ln>
            <a:noFill/>
          </a:ln>
        </p:spPr>
        <p:txBody>
          <a:bodyPr wrap="square" lIns="90325" tIns="90325" rIns="90325" bIns="90325" anchor="ctr" anchorCtr="0">
            <a:noAutofit/>
          </a:bodyPr>
          <a:lstStyle/>
          <a:p>
            <a:pPr lvl="0">
              <a:spcBef>
                <a:spcPts val="0"/>
              </a:spcBef>
              <a:buNone/>
            </a:pPr>
            <a:endParaRPr/>
          </a:p>
        </p:txBody>
      </p:sp>
      <p:sp>
        <p:nvSpPr>
          <p:cNvPr id="428" name="Shape 428"/>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363052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p:cNvGrpSpPr/>
        <p:nvPr/>
      </p:nvGrpSpPr>
      <p:grpSpPr>
        <a:xfrm>
          <a:off x="0" y="0"/>
          <a:ext cx="0" cy="0"/>
          <a:chOff x="0" y="0"/>
          <a:chExt cx="0" cy="0"/>
        </a:xfrm>
      </p:grpSpPr>
      <p:sp>
        <p:nvSpPr>
          <p:cNvPr id="427" name="Shape 427"/>
          <p:cNvSpPr txBox="1">
            <a:spLocks noGrp="1"/>
          </p:cNvSpPr>
          <p:nvPr>
            <p:ph type="body" idx="1"/>
          </p:nvPr>
        </p:nvSpPr>
        <p:spPr>
          <a:xfrm>
            <a:off x="686113" y="4400688"/>
            <a:ext cx="5485773" cy="3600706"/>
          </a:xfrm>
          <a:prstGeom prst="rect">
            <a:avLst/>
          </a:prstGeom>
          <a:noFill/>
          <a:ln>
            <a:noFill/>
          </a:ln>
        </p:spPr>
        <p:txBody>
          <a:bodyPr wrap="square" lIns="90325" tIns="90325" rIns="90325" bIns="90325" anchor="ctr" anchorCtr="0">
            <a:noAutofit/>
          </a:bodyPr>
          <a:lstStyle/>
          <a:p>
            <a:pPr lvl="0">
              <a:spcBef>
                <a:spcPts val="0"/>
              </a:spcBef>
              <a:buNone/>
            </a:pPr>
            <a:endParaRPr/>
          </a:p>
        </p:txBody>
      </p:sp>
      <p:sp>
        <p:nvSpPr>
          <p:cNvPr id="428" name="Shape 428"/>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369427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p:cNvGrpSpPr/>
        <p:nvPr/>
      </p:nvGrpSpPr>
      <p:grpSpPr>
        <a:xfrm>
          <a:off x="0" y="0"/>
          <a:ext cx="0" cy="0"/>
          <a:chOff x="0" y="0"/>
          <a:chExt cx="0" cy="0"/>
        </a:xfrm>
      </p:grpSpPr>
      <p:sp>
        <p:nvSpPr>
          <p:cNvPr id="427" name="Shape 427"/>
          <p:cNvSpPr txBox="1">
            <a:spLocks noGrp="1"/>
          </p:cNvSpPr>
          <p:nvPr>
            <p:ph type="body" idx="1"/>
          </p:nvPr>
        </p:nvSpPr>
        <p:spPr>
          <a:xfrm>
            <a:off x="686113" y="4400688"/>
            <a:ext cx="5485773" cy="3600706"/>
          </a:xfrm>
          <a:prstGeom prst="rect">
            <a:avLst/>
          </a:prstGeom>
          <a:noFill/>
          <a:ln>
            <a:noFill/>
          </a:ln>
        </p:spPr>
        <p:txBody>
          <a:bodyPr wrap="square" lIns="90325" tIns="90325" rIns="90325" bIns="90325" anchor="ctr" anchorCtr="0">
            <a:noAutofit/>
          </a:bodyPr>
          <a:lstStyle/>
          <a:p>
            <a:pPr lvl="0">
              <a:spcBef>
                <a:spcPts val="0"/>
              </a:spcBef>
              <a:buNone/>
            </a:pPr>
            <a:endParaRPr/>
          </a:p>
        </p:txBody>
      </p:sp>
      <p:sp>
        <p:nvSpPr>
          <p:cNvPr id="428" name="Shape 428"/>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535124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p:cNvGrpSpPr/>
        <p:nvPr/>
      </p:nvGrpSpPr>
      <p:grpSpPr>
        <a:xfrm>
          <a:off x="0" y="0"/>
          <a:ext cx="0" cy="0"/>
          <a:chOff x="0" y="0"/>
          <a:chExt cx="0" cy="0"/>
        </a:xfrm>
      </p:grpSpPr>
      <p:sp>
        <p:nvSpPr>
          <p:cNvPr id="427" name="Shape 427"/>
          <p:cNvSpPr txBox="1">
            <a:spLocks noGrp="1"/>
          </p:cNvSpPr>
          <p:nvPr>
            <p:ph type="body" idx="1"/>
          </p:nvPr>
        </p:nvSpPr>
        <p:spPr>
          <a:xfrm>
            <a:off x="686113" y="4400688"/>
            <a:ext cx="5485773" cy="3600706"/>
          </a:xfrm>
          <a:prstGeom prst="rect">
            <a:avLst/>
          </a:prstGeom>
          <a:noFill/>
          <a:ln>
            <a:noFill/>
          </a:ln>
        </p:spPr>
        <p:txBody>
          <a:bodyPr wrap="square" lIns="90325" tIns="90325" rIns="90325" bIns="90325" anchor="ctr" anchorCtr="0">
            <a:noAutofit/>
          </a:bodyPr>
          <a:lstStyle/>
          <a:p>
            <a:pPr lvl="0">
              <a:spcBef>
                <a:spcPts val="0"/>
              </a:spcBef>
              <a:buNone/>
            </a:pPr>
            <a:endParaRPr/>
          </a:p>
        </p:txBody>
      </p:sp>
      <p:sp>
        <p:nvSpPr>
          <p:cNvPr id="428" name="Shape 428"/>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856707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p:cNvGrpSpPr/>
        <p:nvPr/>
      </p:nvGrpSpPr>
      <p:grpSpPr>
        <a:xfrm>
          <a:off x="0" y="0"/>
          <a:ext cx="0" cy="0"/>
          <a:chOff x="0" y="0"/>
          <a:chExt cx="0" cy="0"/>
        </a:xfrm>
      </p:grpSpPr>
      <p:sp>
        <p:nvSpPr>
          <p:cNvPr id="427" name="Shape 427"/>
          <p:cNvSpPr txBox="1">
            <a:spLocks noGrp="1"/>
          </p:cNvSpPr>
          <p:nvPr>
            <p:ph type="body" idx="1"/>
          </p:nvPr>
        </p:nvSpPr>
        <p:spPr>
          <a:xfrm>
            <a:off x="686113" y="4400688"/>
            <a:ext cx="5485773" cy="3600706"/>
          </a:xfrm>
          <a:prstGeom prst="rect">
            <a:avLst/>
          </a:prstGeom>
          <a:noFill/>
          <a:ln>
            <a:noFill/>
          </a:ln>
        </p:spPr>
        <p:txBody>
          <a:bodyPr wrap="square" lIns="90325" tIns="90325" rIns="90325" bIns="90325" anchor="ctr" anchorCtr="0">
            <a:noAutofit/>
          </a:bodyPr>
          <a:lstStyle/>
          <a:p>
            <a:pPr lvl="0">
              <a:spcBef>
                <a:spcPts val="0"/>
              </a:spcBef>
              <a:buNone/>
            </a:pPr>
            <a:endParaRPr/>
          </a:p>
        </p:txBody>
      </p:sp>
      <p:sp>
        <p:nvSpPr>
          <p:cNvPr id="428" name="Shape 428"/>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175699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p:cNvGrpSpPr/>
        <p:nvPr/>
      </p:nvGrpSpPr>
      <p:grpSpPr>
        <a:xfrm>
          <a:off x="0" y="0"/>
          <a:ext cx="0" cy="0"/>
          <a:chOff x="0" y="0"/>
          <a:chExt cx="0" cy="0"/>
        </a:xfrm>
      </p:grpSpPr>
      <p:sp>
        <p:nvSpPr>
          <p:cNvPr id="427" name="Shape 427"/>
          <p:cNvSpPr txBox="1">
            <a:spLocks noGrp="1"/>
          </p:cNvSpPr>
          <p:nvPr>
            <p:ph type="body" idx="1"/>
          </p:nvPr>
        </p:nvSpPr>
        <p:spPr>
          <a:xfrm>
            <a:off x="686113" y="4400688"/>
            <a:ext cx="5485773" cy="3600706"/>
          </a:xfrm>
          <a:prstGeom prst="rect">
            <a:avLst/>
          </a:prstGeom>
          <a:noFill/>
          <a:ln>
            <a:noFill/>
          </a:ln>
        </p:spPr>
        <p:txBody>
          <a:bodyPr wrap="square" lIns="90325" tIns="90325" rIns="90325" bIns="90325" anchor="ctr" anchorCtr="0">
            <a:noAutofit/>
          </a:bodyPr>
          <a:lstStyle/>
          <a:p>
            <a:pPr lvl="0">
              <a:spcBef>
                <a:spcPts val="0"/>
              </a:spcBef>
              <a:buNone/>
            </a:pPr>
            <a:endParaRPr/>
          </a:p>
        </p:txBody>
      </p:sp>
      <p:sp>
        <p:nvSpPr>
          <p:cNvPr id="428" name="Shape 428"/>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917518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p:cNvGrpSpPr/>
        <p:nvPr/>
      </p:nvGrpSpPr>
      <p:grpSpPr>
        <a:xfrm>
          <a:off x="0" y="0"/>
          <a:ext cx="0" cy="0"/>
          <a:chOff x="0" y="0"/>
          <a:chExt cx="0" cy="0"/>
        </a:xfrm>
      </p:grpSpPr>
      <p:sp>
        <p:nvSpPr>
          <p:cNvPr id="427" name="Shape 427"/>
          <p:cNvSpPr txBox="1">
            <a:spLocks noGrp="1"/>
          </p:cNvSpPr>
          <p:nvPr>
            <p:ph type="body" idx="1"/>
          </p:nvPr>
        </p:nvSpPr>
        <p:spPr>
          <a:xfrm>
            <a:off x="686113" y="4400688"/>
            <a:ext cx="5485773" cy="3600706"/>
          </a:xfrm>
          <a:prstGeom prst="rect">
            <a:avLst/>
          </a:prstGeom>
          <a:noFill/>
          <a:ln>
            <a:noFill/>
          </a:ln>
        </p:spPr>
        <p:txBody>
          <a:bodyPr wrap="square" lIns="90325" tIns="90325" rIns="90325" bIns="90325" anchor="ctr" anchorCtr="0">
            <a:noAutofit/>
          </a:bodyPr>
          <a:lstStyle/>
          <a:p>
            <a:pPr lvl="0">
              <a:spcBef>
                <a:spcPts val="0"/>
              </a:spcBef>
              <a:buNone/>
            </a:pPr>
            <a:endParaRPr/>
          </a:p>
        </p:txBody>
      </p:sp>
      <p:sp>
        <p:nvSpPr>
          <p:cNvPr id="428" name="Shape 428"/>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488224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p:cNvGrpSpPr/>
        <p:nvPr/>
      </p:nvGrpSpPr>
      <p:grpSpPr>
        <a:xfrm>
          <a:off x="0" y="0"/>
          <a:ext cx="0" cy="0"/>
          <a:chOff x="0" y="0"/>
          <a:chExt cx="0" cy="0"/>
        </a:xfrm>
      </p:grpSpPr>
      <p:sp>
        <p:nvSpPr>
          <p:cNvPr id="427" name="Shape 427"/>
          <p:cNvSpPr txBox="1">
            <a:spLocks noGrp="1"/>
          </p:cNvSpPr>
          <p:nvPr>
            <p:ph type="body" idx="1"/>
          </p:nvPr>
        </p:nvSpPr>
        <p:spPr>
          <a:xfrm>
            <a:off x="686113" y="4400688"/>
            <a:ext cx="5485773" cy="3600706"/>
          </a:xfrm>
          <a:prstGeom prst="rect">
            <a:avLst/>
          </a:prstGeom>
          <a:noFill/>
          <a:ln>
            <a:noFill/>
          </a:ln>
        </p:spPr>
        <p:txBody>
          <a:bodyPr wrap="square" lIns="90325" tIns="90325" rIns="90325" bIns="90325" anchor="ctr" anchorCtr="0">
            <a:noAutofit/>
          </a:bodyPr>
          <a:lstStyle/>
          <a:p>
            <a:pPr lvl="0">
              <a:spcBef>
                <a:spcPts val="0"/>
              </a:spcBef>
              <a:buNone/>
            </a:pPr>
            <a:endParaRPr/>
          </a:p>
        </p:txBody>
      </p:sp>
      <p:sp>
        <p:nvSpPr>
          <p:cNvPr id="428" name="Shape 428"/>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026919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p:cNvGrpSpPr/>
        <p:nvPr/>
      </p:nvGrpSpPr>
      <p:grpSpPr>
        <a:xfrm>
          <a:off x="0" y="0"/>
          <a:ext cx="0" cy="0"/>
          <a:chOff x="0" y="0"/>
          <a:chExt cx="0" cy="0"/>
        </a:xfrm>
      </p:grpSpPr>
      <p:sp>
        <p:nvSpPr>
          <p:cNvPr id="427" name="Shape 427"/>
          <p:cNvSpPr txBox="1">
            <a:spLocks noGrp="1"/>
          </p:cNvSpPr>
          <p:nvPr>
            <p:ph type="body" idx="1"/>
          </p:nvPr>
        </p:nvSpPr>
        <p:spPr>
          <a:xfrm>
            <a:off x="686113" y="4400688"/>
            <a:ext cx="5485773" cy="3600706"/>
          </a:xfrm>
          <a:prstGeom prst="rect">
            <a:avLst/>
          </a:prstGeom>
          <a:noFill/>
          <a:ln>
            <a:noFill/>
          </a:ln>
        </p:spPr>
        <p:txBody>
          <a:bodyPr wrap="square" lIns="90325" tIns="90325" rIns="90325" bIns="90325" anchor="ctr" anchorCtr="0">
            <a:noAutofit/>
          </a:bodyPr>
          <a:lstStyle/>
          <a:p>
            <a:pPr lvl="0">
              <a:spcBef>
                <a:spcPts val="0"/>
              </a:spcBef>
              <a:buNone/>
            </a:pPr>
            <a:endParaRPr/>
          </a:p>
        </p:txBody>
      </p:sp>
      <p:sp>
        <p:nvSpPr>
          <p:cNvPr id="428" name="Shape 428"/>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89069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p:cNvGrpSpPr/>
        <p:nvPr/>
      </p:nvGrpSpPr>
      <p:grpSpPr>
        <a:xfrm>
          <a:off x="0" y="0"/>
          <a:ext cx="0" cy="0"/>
          <a:chOff x="0" y="0"/>
          <a:chExt cx="0" cy="0"/>
        </a:xfrm>
      </p:grpSpPr>
      <p:sp>
        <p:nvSpPr>
          <p:cNvPr id="427" name="Shape 427"/>
          <p:cNvSpPr txBox="1">
            <a:spLocks noGrp="1"/>
          </p:cNvSpPr>
          <p:nvPr>
            <p:ph type="body" idx="1"/>
          </p:nvPr>
        </p:nvSpPr>
        <p:spPr>
          <a:xfrm>
            <a:off x="686113" y="4400688"/>
            <a:ext cx="5485773" cy="3600706"/>
          </a:xfrm>
          <a:prstGeom prst="rect">
            <a:avLst/>
          </a:prstGeom>
          <a:noFill/>
          <a:ln>
            <a:noFill/>
          </a:ln>
        </p:spPr>
        <p:txBody>
          <a:bodyPr wrap="square" lIns="90325" tIns="90325" rIns="90325" bIns="90325" anchor="ctr" anchorCtr="0">
            <a:noAutofit/>
          </a:bodyPr>
          <a:lstStyle/>
          <a:p>
            <a:pPr lvl="0">
              <a:spcBef>
                <a:spcPts val="0"/>
              </a:spcBef>
              <a:buNone/>
            </a:pPr>
            <a:endParaRPr/>
          </a:p>
        </p:txBody>
      </p:sp>
      <p:sp>
        <p:nvSpPr>
          <p:cNvPr id="428" name="Shape 428"/>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978174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p:cNvGrpSpPr/>
        <p:nvPr/>
      </p:nvGrpSpPr>
      <p:grpSpPr>
        <a:xfrm>
          <a:off x="0" y="0"/>
          <a:ext cx="0" cy="0"/>
          <a:chOff x="0" y="0"/>
          <a:chExt cx="0" cy="0"/>
        </a:xfrm>
      </p:grpSpPr>
      <p:sp>
        <p:nvSpPr>
          <p:cNvPr id="427" name="Shape 427"/>
          <p:cNvSpPr txBox="1">
            <a:spLocks noGrp="1"/>
          </p:cNvSpPr>
          <p:nvPr>
            <p:ph type="body" idx="1"/>
          </p:nvPr>
        </p:nvSpPr>
        <p:spPr>
          <a:xfrm>
            <a:off x="686113" y="4400688"/>
            <a:ext cx="5485773" cy="3600706"/>
          </a:xfrm>
          <a:prstGeom prst="rect">
            <a:avLst/>
          </a:prstGeom>
          <a:noFill/>
          <a:ln>
            <a:noFill/>
          </a:ln>
        </p:spPr>
        <p:txBody>
          <a:bodyPr wrap="square" lIns="90325" tIns="90325" rIns="90325" bIns="90325" anchor="ctr" anchorCtr="0">
            <a:noAutofit/>
          </a:bodyPr>
          <a:lstStyle/>
          <a:p>
            <a:pPr lvl="0">
              <a:spcBef>
                <a:spcPts val="0"/>
              </a:spcBef>
              <a:buNone/>
            </a:pPr>
            <a:endParaRPr/>
          </a:p>
        </p:txBody>
      </p:sp>
      <p:sp>
        <p:nvSpPr>
          <p:cNvPr id="428" name="Shape 428"/>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744103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522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29C9EF59-04DF-43D7-918B-07D64E7A09D0}" type="slidenum">
              <a:rPr lang="en-US" altLang="en-US" sz="1200" smtClean="0"/>
              <a:pPr/>
              <a:t>39</a:t>
            </a:fld>
            <a:endParaRPr lang="en-US" altLang="en-US" sz="1200"/>
          </a:p>
        </p:txBody>
      </p:sp>
    </p:spTree>
    <p:extLst>
      <p:ext uri="{BB962C8B-B14F-4D97-AF65-F5344CB8AC3E}">
        <p14:creationId xmlns:p14="http://schemas.microsoft.com/office/powerpoint/2010/main" val="39192447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522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29C9EF59-04DF-43D7-918B-07D64E7A09D0}" type="slidenum">
              <a:rPr lang="en-US" altLang="en-US" sz="1200" smtClean="0"/>
              <a:pPr/>
              <a:t>40</a:t>
            </a:fld>
            <a:endParaRPr lang="en-US" altLang="en-US" sz="1200"/>
          </a:p>
        </p:txBody>
      </p:sp>
    </p:spTree>
    <p:extLst>
      <p:ext uri="{BB962C8B-B14F-4D97-AF65-F5344CB8AC3E}">
        <p14:creationId xmlns:p14="http://schemas.microsoft.com/office/powerpoint/2010/main" val="15757976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kumimoji="0" lang="en-US" sz="7200" b="1" i="0" u="none" strike="noStrike" kern="1200" cap="all" spc="0" normalizeH="0" baseline="0" dirty="0">
                <a:ln w="15875">
                  <a:solidFill>
                    <a:sysClr val="window" lastClr="FFFFFF"/>
                  </a:solidFill>
                </a:ln>
                <a:solidFill>
                  <a:srgbClr val="DF5327"/>
                </a:solidFill>
                <a:effectLst>
                  <a:outerShdw dist="38100" dir="2700000" algn="tl" rotWithShape="0">
                    <a:srgbClr val="DF5327"/>
                  </a:outerShdw>
                </a:effectLst>
                <a:uLnTx/>
                <a:uFillTx/>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chemeClr val="accent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chemeClr val="accent1"/>
                </a:solidFill>
              </a:defRPr>
            </a:lvl1pPr>
          </a:lstStyle>
          <a:p>
            <a:fld id="{EF624E5A-DE1E-447F-8750-27AA85171337}" type="datetimeFigureOut">
              <a:rPr lang="en-US" smtClean="0"/>
              <a:t>11/4/2020</a:t>
            </a:fld>
            <a:endParaRPr lang="en-US"/>
          </a:p>
        </p:txBody>
      </p:sp>
      <p:sp>
        <p:nvSpPr>
          <p:cNvPr id="5" name="Footer Placeholder 4"/>
          <p:cNvSpPr>
            <a:spLocks noGrp="1"/>
          </p:cNvSpPr>
          <p:nvPr>
            <p:ph type="ftr" sz="quarter" idx="11"/>
          </p:nvPr>
        </p:nvSpPr>
        <p:spPr/>
        <p:txBody>
          <a:bodyPr/>
          <a:lstStyle>
            <a:lvl1pPr>
              <a:defRPr>
                <a:solidFill>
                  <a:schemeClr val="accent1"/>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accent1"/>
                </a:solidFill>
              </a:defRPr>
            </a:lvl1pPr>
          </a:lstStyle>
          <a:p>
            <a:fld id="{800956ED-FD47-43FF-A72E-E67EE85D821E}" type="slidenum">
              <a:rPr lang="en-US" smtClean="0"/>
              <a:t>‹#›</a:t>
            </a:fld>
            <a:endParaRPr lang="en-US"/>
          </a:p>
        </p:txBody>
      </p:sp>
      <p:cxnSp>
        <p:nvCxnSpPr>
          <p:cNvPr id="8" name="Straight Connector 7"/>
          <p:cNvCxnSpPr/>
          <p:nvPr/>
        </p:nvCxnSpPr>
        <p:spPr>
          <a:xfrm>
            <a:off x="1978660" y="3733800"/>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524735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F624E5A-DE1E-447F-8750-27AA85171337}" type="datetimeFigureOut">
              <a:rPr lang="en-US" smtClean="0"/>
              <a:t>11/4/2020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0956ED-FD47-43FF-A72E-E67EE85D821E}" type="slidenum">
              <a:rPr lang="en-US" smtClean="0"/>
              <a:t>‹#›</a:t>
            </a:fld>
            <a:endParaRPr lang="en-US"/>
          </a:p>
        </p:txBody>
      </p:sp>
    </p:spTree>
    <p:extLst>
      <p:ext uri="{BB962C8B-B14F-4D97-AF65-F5344CB8AC3E}">
        <p14:creationId xmlns:p14="http://schemas.microsoft.com/office/powerpoint/2010/main" val="2452349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marL="0" algn="ctr" defTabSz="914400" rtl="0" eaLnBrk="1" latinLnBrk="0" hangingPunct="1">
              <a:lnSpc>
                <a:spcPct val="85000"/>
              </a:lnSpc>
              <a:spcBef>
                <a:spcPct val="0"/>
              </a:spcBef>
              <a:buNone/>
              <a:defRPr kumimoji="0" lang="en-US" sz="7200" b="1" i="0" u="none" strike="noStrike" kern="1200" cap="all" spc="0" normalizeH="0" baseline="0" dirty="0">
                <a:ln w="15875">
                  <a:solidFill>
                    <a:sysClr val="window" lastClr="FFFFFF"/>
                  </a:solidFill>
                </a:ln>
                <a:solidFill>
                  <a:srgbClr val="DF5327"/>
                </a:solidFill>
                <a:effectLst>
                  <a:outerShdw dist="38100" dir="2700000" algn="tl" rotWithShape="0">
                    <a:srgbClr val="DF5327"/>
                  </a:outerShdw>
                </a:effectLst>
                <a:uLnTx/>
                <a:uFillTx/>
                <a:latin typeface="Corbel" pitchFamily="34" charset="0"/>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F624E5A-DE1E-447F-8750-27AA85171337}" type="datetimeFigureOut">
              <a:rPr lang="en-US" smtClean="0"/>
              <a:t>11/4/2020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0956ED-FD47-43FF-A72E-E67EE85D821E}" type="slidenum">
              <a:rPr lang="en-US" smtClean="0"/>
              <a:t>‹#›</a:t>
            </a:fld>
            <a:endParaRPr lang="en-US"/>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22690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F624E5A-DE1E-447F-8750-27AA85171337}" type="datetimeFigureOut">
              <a:rPr lang="en-US" smtClean="0"/>
              <a:t>11/4/2020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00956ED-FD47-43FF-A72E-E67EE85D821E}" type="slidenum">
              <a:rPr lang="en-US" smtClean="0"/>
              <a:t>‹#›</a:t>
            </a:fld>
            <a:endParaRPr lang="en-US"/>
          </a:p>
        </p:txBody>
      </p:sp>
    </p:spTree>
    <p:extLst>
      <p:ext uri="{BB962C8B-B14F-4D97-AF65-F5344CB8AC3E}">
        <p14:creationId xmlns:p14="http://schemas.microsoft.com/office/powerpoint/2010/main" val="22599126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F624E5A-DE1E-447F-8750-27AA85171337}" type="datetimeFigureOut">
              <a:rPr lang="en-US" smtClean="0"/>
              <a:t>11/4/2020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00956ED-FD47-43FF-A72E-E67EE85D821E}" type="slidenum">
              <a:rPr lang="en-US" smtClean="0"/>
              <a:t>‹#›</a:t>
            </a:fld>
            <a:endParaRPr lang="en-US"/>
          </a:p>
        </p:txBody>
      </p:sp>
    </p:spTree>
    <p:extLst>
      <p:ext uri="{BB962C8B-B14F-4D97-AF65-F5344CB8AC3E}">
        <p14:creationId xmlns:p14="http://schemas.microsoft.com/office/powerpoint/2010/main" val="11061413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F624E5A-DE1E-447F-8750-27AA85171337}" type="datetimeFigureOut">
              <a:rPr lang="en-US" smtClean="0"/>
              <a:t>11/4/2020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00956ED-FD47-43FF-A72E-E67EE85D821E}" type="slidenum">
              <a:rPr lang="en-US" smtClean="0"/>
              <a:t>‹#›</a:t>
            </a:fld>
            <a:endParaRPr lang="en-US"/>
          </a:p>
        </p:txBody>
      </p:sp>
    </p:spTree>
    <p:extLst>
      <p:ext uri="{BB962C8B-B14F-4D97-AF65-F5344CB8AC3E}">
        <p14:creationId xmlns:p14="http://schemas.microsoft.com/office/powerpoint/2010/main" val="309100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F624E5A-DE1E-447F-8750-27AA85171337}" type="datetimeFigureOut">
              <a:rPr lang="en-US" smtClean="0"/>
              <a:t>11/4/2020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00956ED-FD47-43FF-A72E-E67EE85D821E}" type="slidenum">
              <a:rPr lang="en-US" smtClean="0"/>
              <a:t>‹#›</a:t>
            </a:fld>
            <a:endParaRPr lang="en-US"/>
          </a:p>
        </p:txBody>
      </p:sp>
    </p:spTree>
    <p:extLst>
      <p:ext uri="{BB962C8B-B14F-4D97-AF65-F5344CB8AC3E}">
        <p14:creationId xmlns:p14="http://schemas.microsoft.com/office/powerpoint/2010/main" val="18971055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EF624E5A-DE1E-447F-8750-27AA85171337}" type="datetimeFigureOut">
              <a:rPr lang="en-US" smtClean="0"/>
              <a:t>11/4/2020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00956ED-FD47-43FF-A72E-E67EE85D821E}" type="slidenum">
              <a:rPr lang="en-US" smtClean="0"/>
              <a:t>‹#›</a:t>
            </a:fld>
            <a:endParaRPr lang="en-US"/>
          </a:p>
        </p:txBody>
      </p:sp>
    </p:spTree>
    <p:extLst>
      <p:ext uri="{BB962C8B-B14F-4D97-AF65-F5344CB8AC3E}">
        <p14:creationId xmlns:p14="http://schemas.microsoft.com/office/powerpoint/2010/main" val="35912429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EF624E5A-DE1E-447F-8750-27AA85171337}" type="datetimeFigureOut">
              <a:rPr lang="en-US" smtClean="0"/>
              <a:t>11/4/2020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00956ED-FD47-43FF-A72E-E67EE85D821E}" type="slidenum">
              <a:rPr lang="en-US" smtClean="0"/>
              <a:t>‹#›</a:t>
            </a:fld>
            <a:endParaRPr lang="en-US"/>
          </a:p>
        </p:txBody>
      </p:sp>
    </p:spTree>
    <p:extLst>
      <p:ext uri="{BB962C8B-B14F-4D97-AF65-F5344CB8AC3E}">
        <p14:creationId xmlns:p14="http://schemas.microsoft.com/office/powerpoint/2010/main" val="42423489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F624E5A-DE1E-447F-8750-27AA85171337}" type="datetimeFigureOut">
              <a:rPr lang="en-US" smtClean="0"/>
              <a:t>11/4/2020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0956ED-FD47-43FF-A72E-E67EE85D821E}" type="slidenum">
              <a:rPr lang="en-US" smtClean="0"/>
              <a:t>‹#›</a:t>
            </a:fld>
            <a:endParaRPr lang="en-US"/>
          </a:p>
        </p:txBody>
      </p:sp>
    </p:spTree>
    <p:extLst>
      <p:ext uri="{BB962C8B-B14F-4D97-AF65-F5344CB8AC3E}">
        <p14:creationId xmlns:p14="http://schemas.microsoft.com/office/powerpoint/2010/main" val="25482941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F624E5A-DE1E-447F-8750-27AA85171337}" type="datetimeFigureOut">
              <a:rPr lang="en-US" smtClean="0"/>
              <a:t>11/4/2020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0956ED-FD47-43FF-A72E-E67EE85D821E}" type="slidenum">
              <a:rPr lang="en-US" smtClean="0"/>
              <a:t>‹#›</a:t>
            </a:fld>
            <a:endParaRPr lang="en-US"/>
          </a:p>
        </p:txBody>
      </p:sp>
    </p:spTree>
    <p:extLst>
      <p:ext uri="{BB962C8B-B14F-4D97-AF65-F5344CB8AC3E}">
        <p14:creationId xmlns:p14="http://schemas.microsoft.com/office/powerpoint/2010/main" val="8900024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EF624E5A-DE1E-447F-8750-27AA85171337}" type="datetimeFigureOut">
              <a:rPr lang="en-US" smtClean="0"/>
              <a:t>11/4/2020</a:t>
            </a:fld>
            <a:endParaRPr lang="en-US"/>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800956ED-FD47-43FF-A72E-E67EE85D821E}" type="slidenum">
              <a:rPr lang="en-US" smtClean="0"/>
              <a:t>‹#›</a:t>
            </a:fld>
            <a:endParaRPr lang="en-US"/>
          </a:p>
        </p:txBody>
      </p:sp>
    </p:spTree>
    <p:extLst>
      <p:ext uri="{BB962C8B-B14F-4D97-AF65-F5344CB8AC3E}">
        <p14:creationId xmlns:p14="http://schemas.microsoft.com/office/powerpoint/2010/main" val="1911099350"/>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Lst>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2.xml"/><Relationship Id="rId1" Type="http://schemas.openxmlformats.org/officeDocument/2006/relationships/tags" Target="../tags/tag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hyperlink" Target="https://txassessmentdocs.atlassian.net/wiki/spaces/ODCCM/pages/392921127/Security+Oath+General?preview=/392921127/993493427/General%20Oath_Fall%202020%20(1).pdf" TargetMode="Externa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tags" Target="../tags/tag5.xml"/><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hyperlink" Target="https://txassessmentdocs.atlassian.net/wiki/spaces/ODCCM/pages/191563472/STAAR+Dictionary+Policy" TargetMode="External"/><Relationship Id="rId2" Type="http://schemas.openxmlformats.org/officeDocument/2006/relationships/slideLayout" Target="../slideLayouts/slideLayout2.xml"/><Relationship Id="rId1" Type="http://schemas.openxmlformats.org/officeDocument/2006/relationships/tags" Target="../tags/tag7.xml"/><Relationship Id="rId4" Type="http://schemas.openxmlformats.org/officeDocument/2006/relationships/hyperlink" Target="https://txassessmentdocs.atlassian.net/wiki/spaces/ODCCM/pages/191432523/STAAR+Calculator+Policy" TargetMode="Externa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7.xml"/><Relationship Id="rId1" Type="http://schemas.openxmlformats.org/officeDocument/2006/relationships/tags" Target="../tags/tag12.xml"/><Relationship Id="rId4" Type="http://schemas.openxmlformats.org/officeDocument/2006/relationships/image" Target="../media/image6.jpeg"/></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tags" Target="../tags/tag13.xml"/><Relationship Id="rId4" Type="http://schemas.openxmlformats.org/officeDocument/2006/relationships/image" Target="../media/image2.jpe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tags" Target="../tags/tag14.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image" Target="../media/image8.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15.xml"/><Relationship Id="rId5" Type="http://schemas.openxmlformats.org/officeDocument/2006/relationships/hyperlink" Target="https://www.dallasisd.org/cms/lib/TX01001475/Centricity/Domain/72/Test%20Coordinator%20Manual_8.6.20.pdf" TargetMode="Externa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16.xml"/><Relationship Id="rId5" Type="http://schemas.openxmlformats.org/officeDocument/2006/relationships/image" Target="../media/image13.png"/><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7.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19.xml"/><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0.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21.xml"/><Relationship Id="rId4" Type="http://schemas.openxmlformats.org/officeDocument/2006/relationships/image" Target="../media/image3.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22.xml"/></Relationships>
</file>

<file path=ppt/slides/_rels/slide22.xml.rels><?xml version="1.0" encoding="UTF-8" standalone="yes"?>
<Relationships xmlns="http://schemas.openxmlformats.org/package/2006/relationships"><Relationship Id="rId8" Type="http://schemas.openxmlformats.org/officeDocument/2006/relationships/image" Target="../media/image15.gif"/><Relationship Id="rId13" Type="http://schemas.openxmlformats.org/officeDocument/2006/relationships/image" Target="../media/image20.png"/><Relationship Id="rId3" Type="http://schemas.openxmlformats.org/officeDocument/2006/relationships/notesSlide" Target="../notesSlides/notesSlide8.xml"/><Relationship Id="rId7" Type="http://schemas.openxmlformats.org/officeDocument/2006/relationships/hyperlink" Target="https://www.desmos.com/testing/texas/graphing" TargetMode="External"/><Relationship Id="rId12" Type="http://schemas.openxmlformats.org/officeDocument/2006/relationships/image" Target="../media/image19.png"/><Relationship Id="rId2" Type="http://schemas.openxmlformats.org/officeDocument/2006/relationships/slideLayout" Target="../slideLayouts/slideLayout2.xml"/><Relationship Id="rId1" Type="http://schemas.openxmlformats.org/officeDocument/2006/relationships/tags" Target="../tags/tag23.xml"/><Relationship Id="rId6" Type="http://schemas.openxmlformats.org/officeDocument/2006/relationships/hyperlink" Target="https://drive.google.com/file/d/1urVDIfbmktSS5ItwKFdwMkxYgBP4Ny-C/view?ts=5e5d8e78" TargetMode="External"/><Relationship Id="rId11" Type="http://schemas.openxmlformats.org/officeDocument/2006/relationships/image" Target="../media/image18.png"/><Relationship Id="rId5" Type="http://schemas.openxmlformats.org/officeDocument/2006/relationships/hyperlink" Target="https://txassessmentdocs.atlassian.net/wiki/spaces/ODCCM/pages/191432523/STAAR+Calculator+Policy" TargetMode="External"/><Relationship Id="rId10" Type="http://schemas.openxmlformats.org/officeDocument/2006/relationships/image" Target="../media/image17.png"/><Relationship Id="rId4" Type="http://schemas.openxmlformats.org/officeDocument/2006/relationships/hyperlink" Target="https://txassessmentdocs.atlassian.net/wiki/spaces/ODCCM/pages/191563472/STAAR+Dictionary+Policy" TargetMode="External"/><Relationship Id="rId9" Type="http://schemas.openxmlformats.org/officeDocument/2006/relationships/image" Target="../media/image16.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24.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25.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26.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27.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28.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29.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30.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31.xml"/><Relationship Id="rId4" Type="http://schemas.openxmlformats.org/officeDocument/2006/relationships/hyperlink" Target="https://tx-tss.caltesting.org/inbrowser/" TargetMode="Externa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32.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33.xml"/><Relationship Id="rId5" Type="http://schemas.openxmlformats.org/officeDocument/2006/relationships/image" Target="../media/image22.png"/><Relationship Id="rId4" Type="http://schemas.openxmlformats.org/officeDocument/2006/relationships/image" Target="../media/image21.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34.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35.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36.xml"/><Relationship Id="rId5" Type="http://schemas.openxmlformats.org/officeDocument/2006/relationships/image" Target="../media/image24.png"/><Relationship Id="rId4" Type="http://schemas.openxmlformats.org/officeDocument/2006/relationships/image" Target="../media/image23.pn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37.xml"/></Relationships>
</file>

<file path=ppt/slides/_rels/slide3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7.xml"/><Relationship Id="rId1" Type="http://schemas.openxmlformats.org/officeDocument/2006/relationships/tags" Target="../tags/tag38.xml"/><Relationship Id="rId4" Type="http://schemas.openxmlformats.org/officeDocument/2006/relationships/image" Target="../media/image25.jpeg"/></Relationships>
</file>

<file path=ppt/slides/_rels/slide3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tags" Target="../tags/tag39.xml"/><Relationship Id="rId4" Type="http://schemas.openxmlformats.org/officeDocument/2006/relationships/image" Target="../media/image2.jpe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40.xml"/><Relationship Id="rId4" Type="http://schemas.openxmlformats.org/officeDocument/2006/relationships/image" Target="../media/image14.pn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41.xml"/><Relationship Id="rId5" Type="http://schemas.openxmlformats.org/officeDocument/2006/relationships/image" Target="../media/image27.jpg"/><Relationship Id="rId4" Type="http://schemas.openxmlformats.org/officeDocument/2006/relationships/image" Target="../media/image26.jpg"/></Relationships>
</file>

<file path=ppt/slides/_rels/slide41.xml.rels><?xml version="1.0" encoding="UTF-8" standalone="yes"?>
<Relationships xmlns="http://schemas.openxmlformats.org/package/2006/relationships"><Relationship Id="rId3" Type="http://schemas.openxmlformats.org/officeDocument/2006/relationships/hyperlink" Target="https://txassessmentdocs.atlassian.net/wiki/spaces/ODCCM/pages/377487476/2020+December+Answer+Documents" TargetMode="External"/><Relationship Id="rId2" Type="http://schemas.openxmlformats.org/officeDocument/2006/relationships/slideLayout" Target="../slideLayouts/slideLayout2.xml"/><Relationship Id="rId1" Type="http://schemas.openxmlformats.org/officeDocument/2006/relationships/tags" Target="../tags/tag42.xml"/></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3.xml"/></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4.xml"/></Relationships>
</file>

<file path=ppt/slides/_rels/slide4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7.xml"/><Relationship Id="rId1" Type="http://schemas.openxmlformats.org/officeDocument/2006/relationships/tags" Target="../tags/tag45.xml"/><Relationship Id="rId4" Type="http://schemas.openxmlformats.org/officeDocument/2006/relationships/image" Target="../media/image28.jpg"/></Relationships>
</file>

<file path=ppt/slides/_rels/slide4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slideLayout" Target="../slideLayouts/slideLayout2.xml"/><Relationship Id="rId1" Type="http://schemas.openxmlformats.org/officeDocument/2006/relationships/tags" Target="../tags/tag4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5" name="Rectangle 74">
            <a:extLst>
              <a:ext uri="{FF2B5EF4-FFF2-40B4-BE49-F238E27FC236}">
                <a16:creationId xmlns:a16="http://schemas.microsoft.com/office/drawing/2014/main" id="{689466FA-8983-4B6B-B658-46A5B8118D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5D10CB98-5209-42B2-8217-1E0F7EC044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3840" y="256540"/>
            <a:ext cx="11704320" cy="63652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cxnSp>
        <p:nvCxnSpPr>
          <p:cNvPr id="79" name="Straight Connector 78">
            <a:extLst>
              <a:ext uri="{FF2B5EF4-FFF2-40B4-BE49-F238E27FC236}">
                <a16:creationId xmlns:a16="http://schemas.microsoft.com/office/drawing/2014/main" id="{AA8CB63E-200F-47CC-A113-252066E2E4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978660" y="545896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Rectangle 3">
            <a:extLst>
              <a:ext uri="{FF2B5EF4-FFF2-40B4-BE49-F238E27FC236}">
                <a16:creationId xmlns:a16="http://schemas.microsoft.com/office/drawing/2014/main" id="{0FF8CB17-CE60-414E-8A30-73FAB9B1DA7E}"/>
              </a:ext>
            </a:extLst>
          </p:cNvPr>
          <p:cNvSpPr txBox="1">
            <a:spLocks noChangeArrowheads="1"/>
          </p:cNvSpPr>
          <p:nvPr/>
        </p:nvSpPr>
        <p:spPr>
          <a:xfrm>
            <a:off x="1109980" y="4206240"/>
            <a:ext cx="9966960" cy="1325880"/>
          </a:xfrm>
          <a:prstGeom prst="rect">
            <a:avLst/>
          </a:prstGeom>
        </p:spPr>
        <p:txBody>
          <a:bodyPr vert="horz" lIns="91440" tIns="45720" rIns="91440" bIns="45720" rtlCol="0" anchor="b">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85000"/>
              </a:lnSpc>
              <a:spcBef>
                <a:spcPct val="0"/>
              </a:spcBef>
              <a:spcAft>
                <a:spcPts val="600"/>
              </a:spcAft>
            </a:pPr>
            <a:r>
              <a:rPr lang="en-US" altLang="en-US" sz="4100" b="1" cap="all" dirty="0">
                <a:ln w="15875">
                  <a:solidFill>
                    <a:sysClr val="window" lastClr="FFFFFF"/>
                  </a:solidFill>
                </a:ln>
                <a:effectLst>
                  <a:outerShdw dist="38100" dir="2700000" algn="tl" rotWithShape="0">
                    <a:srgbClr val="DF5327"/>
                  </a:outerShdw>
                </a:effectLst>
                <a:latin typeface="+mj-lt"/>
              </a:rPr>
              <a:t>Dec 2020 STAAR EOC </a:t>
            </a:r>
          </a:p>
          <a:p>
            <a:pPr>
              <a:lnSpc>
                <a:spcPct val="85000"/>
              </a:lnSpc>
              <a:spcBef>
                <a:spcPct val="0"/>
              </a:spcBef>
              <a:spcAft>
                <a:spcPts val="600"/>
              </a:spcAft>
            </a:pPr>
            <a:r>
              <a:rPr lang="en-US" altLang="en-US" sz="4100" b="1" cap="all" dirty="0">
                <a:ln w="15875">
                  <a:solidFill>
                    <a:sysClr val="window" lastClr="FFFFFF"/>
                  </a:solidFill>
                </a:ln>
                <a:effectLst>
                  <a:outerShdw dist="38100" dir="2700000" algn="tl" rotWithShape="0">
                    <a:srgbClr val="DF5327"/>
                  </a:outerShdw>
                </a:effectLst>
                <a:latin typeface="+mj-lt"/>
              </a:rPr>
              <a:t>Test Administrator Training</a:t>
            </a:r>
          </a:p>
        </p:txBody>
      </p:sp>
      <p:sp>
        <p:nvSpPr>
          <p:cNvPr id="6" name="Rectangle 3">
            <a:extLst>
              <a:ext uri="{FF2B5EF4-FFF2-40B4-BE49-F238E27FC236}">
                <a16:creationId xmlns:a16="http://schemas.microsoft.com/office/drawing/2014/main" id="{EFD96651-0E0E-4E59-9F3C-6EBC41049A70}"/>
              </a:ext>
            </a:extLst>
          </p:cNvPr>
          <p:cNvSpPr>
            <a:spLocks noGrp="1" noChangeArrowheads="1"/>
          </p:cNvSpPr>
          <p:nvPr>
            <p:ph type="subTitle" idx="1"/>
          </p:nvPr>
        </p:nvSpPr>
        <p:spPr>
          <a:xfrm>
            <a:off x="1709530" y="5596128"/>
            <a:ext cx="8767860" cy="557784"/>
          </a:xfrm>
        </p:spPr>
        <p:txBody>
          <a:bodyPr vert="horz" lIns="91440" tIns="45720" rIns="91440" bIns="45720" rtlCol="0">
            <a:normAutofit/>
          </a:bodyPr>
          <a:lstStyle/>
          <a:p>
            <a:r>
              <a:rPr lang="en-US" altLang="en-US" sz="2000" b="1" dirty="0">
                <a:solidFill>
                  <a:schemeClr val="tx1"/>
                </a:solidFill>
              </a:rPr>
              <a:t>Insert Campus Name</a:t>
            </a:r>
          </a:p>
        </p:txBody>
      </p:sp>
      <p:pic>
        <p:nvPicPr>
          <p:cNvPr id="1030" name="Picture 6" descr="Image result for stack of books">
            <a:extLst>
              <a:ext uri="{FF2B5EF4-FFF2-40B4-BE49-F238E27FC236}">
                <a16:creationId xmlns:a16="http://schemas.microsoft.com/office/drawing/2014/main" id="{EBA043BE-6E7F-40E6-B889-9445734D994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3944" r="-1" b="-1"/>
          <a:stretch/>
        </p:blipFill>
        <p:spPr bwMode="auto">
          <a:xfrm>
            <a:off x="3255980" y="1210779"/>
            <a:ext cx="5674959" cy="287022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Image result for graduation cap and books not cartoon">
            <a:extLst>
              <a:ext uri="{FF2B5EF4-FFF2-40B4-BE49-F238E27FC236}">
                <a16:creationId xmlns:a16="http://schemas.microsoft.com/office/drawing/2014/main" id="{79D85986-2B8C-4FAC-BFE1-1ACA9EC88DEA}"/>
              </a:ext>
            </a:extLst>
          </p:cNvPr>
          <p:cNvPicPr>
            <a:picLocks noChangeAspect="1" noChangeArrowheads="1"/>
          </p:cNvPicPr>
          <p:nvPr/>
        </p:nvPicPr>
        <p:blipFill rotWithShape="1">
          <a:blip r:embed="rId4">
            <a:clrChange>
              <a:clrFrom>
                <a:srgbClr val="F6F6F6"/>
              </a:clrFrom>
              <a:clrTo>
                <a:srgbClr val="F6F6F6">
                  <a:alpha val="0"/>
                </a:srgbClr>
              </a:clrTo>
            </a:clrChange>
            <a:extLst>
              <a:ext uri="{28A0092B-C50C-407E-A947-70E740481C1C}">
                <a14:useLocalDpi xmlns:a14="http://schemas.microsoft.com/office/drawing/2010/main" val="0"/>
              </a:ext>
            </a:extLst>
          </a:blip>
          <a:srcRect l="10395" r="3051" b="-2"/>
          <a:stretch/>
        </p:blipFill>
        <p:spPr bwMode="auto">
          <a:xfrm>
            <a:off x="4341875" y="515373"/>
            <a:ext cx="3275492" cy="2734231"/>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5357850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228600" y="181664"/>
            <a:ext cx="11734799" cy="1627143"/>
          </a:xfrm>
        </p:spPr>
        <p:txBody>
          <a:bodyPr>
            <a:normAutofit/>
          </a:bodyPr>
          <a:lstStyle/>
          <a:p>
            <a:pPr algn="ctr"/>
            <a:r>
              <a:rPr lang="en-US" sz="3500" b="1" dirty="0">
                <a:solidFill>
                  <a:schemeClr val="tx1"/>
                </a:solidFill>
                <a:latin typeface="+mn-lt"/>
              </a:rPr>
              <a:t>This training session </a:t>
            </a:r>
            <a:r>
              <a:rPr lang="en-US" sz="3500" b="1" u="sng" dirty="0">
                <a:solidFill>
                  <a:schemeClr val="tx1"/>
                </a:solidFill>
                <a:latin typeface="+mn-lt"/>
              </a:rPr>
              <a:t>DOES NOT </a:t>
            </a:r>
            <a:r>
              <a:rPr lang="en-US" sz="3500" b="1" dirty="0">
                <a:solidFill>
                  <a:schemeClr val="tx1"/>
                </a:solidFill>
                <a:latin typeface="+mn-lt"/>
              </a:rPr>
              <a:t>eliminate your requirement to read the appropriate Test Administrator Manuals.</a:t>
            </a:r>
          </a:p>
        </p:txBody>
      </p:sp>
      <p:sp>
        <p:nvSpPr>
          <p:cNvPr id="14" name="Content Placeholder 13"/>
          <p:cNvSpPr>
            <a:spLocks noGrp="1"/>
          </p:cNvSpPr>
          <p:nvPr>
            <p:ph idx="1"/>
          </p:nvPr>
        </p:nvSpPr>
        <p:spPr>
          <a:xfrm>
            <a:off x="1892439" y="4201643"/>
            <a:ext cx="2098732" cy="1570599"/>
          </a:xfrm>
        </p:spPr>
        <p:txBody>
          <a:bodyPr>
            <a:noAutofit/>
          </a:bodyPr>
          <a:lstStyle/>
          <a:p>
            <a:pPr marL="0" indent="0">
              <a:buNone/>
            </a:pPr>
            <a:r>
              <a:rPr lang="en-US" altLang="en-US" sz="2000" dirty="0">
                <a:solidFill>
                  <a:schemeClr val="tx1"/>
                </a:solidFill>
              </a:rPr>
              <a:t>Each test administrator needs an EOC test administrator manual.</a:t>
            </a:r>
            <a:endParaRPr lang="en-US" altLang="en-US" sz="2000" b="1" dirty="0">
              <a:solidFill>
                <a:schemeClr val="tx1"/>
              </a:solidFill>
            </a:endParaRPr>
          </a:p>
          <a:p>
            <a:pPr marL="0" indent="0">
              <a:buNone/>
            </a:pPr>
            <a:endParaRPr lang="en-US" altLang="en-US" sz="2000" dirty="0"/>
          </a:p>
        </p:txBody>
      </p:sp>
      <p:sp>
        <p:nvSpPr>
          <p:cNvPr id="3" name="Rectangle 2">
            <a:extLst>
              <a:ext uri="{FF2B5EF4-FFF2-40B4-BE49-F238E27FC236}">
                <a16:creationId xmlns:a16="http://schemas.microsoft.com/office/drawing/2014/main" id="{09CA09B8-8AC0-493E-910E-235E2628F0BB}"/>
              </a:ext>
            </a:extLst>
          </p:cNvPr>
          <p:cNvSpPr/>
          <p:nvPr/>
        </p:nvSpPr>
        <p:spPr>
          <a:xfrm>
            <a:off x="1005748" y="6294641"/>
            <a:ext cx="11186252" cy="369332"/>
          </a:xfrm>
          <a:prstGeom prst="rect">
            <a:avLst/>
          </a:prstGeom>
        </p:spPr>
        <p:txBody>
          <a:bodyPr wrap="square">
            <a:spAutoFit/>
          </a:bodyPr>
          <a:lstStyle/>
          <a:p>
            <a:r>
              <a:rPr lang="en-US" altLang="en-US" b="1" dirty="0">
                <a:solidFill>
                  <a:srgbClr val="FF0000"/>
                </a:solidFill>
              </a:rPr>
              <a:t>You must read and familiarize yourself with the manuals.  Failure to do so could result in an irregularity</a:t>
            </a:r>
          </a:p>
        </p:txBody>
      </p:sp>
      <p:sp>
        <p:nvSpPr>
          <p:cNvPr id="9" name="Content Placeholder 13">
            <a:extLst>
              <a:ext uri="{FF2B5EF4-FFF2-40B4-BE49-F238E27FC236}">
                <a16:creationId xmlns:a16="http://schemas.microsoft.com/office/drawing/2014/main" id="{8D3721BC-6D8D-4029-A2C0-5B5981FF5282}"/>
              </a:ext>
            </a:extLst>
          </p:cNvPr>
          <p:cNvSpPr txBox="1">
            <a:spLocks/>
          </p:cNvSpPr>
          <p:nvPr/>
        </p:nvSpPr>
        <p:spPr>
          <a:xfrm>
            <a:off x="6298825" y="4252639"/>
            <a:ext cx="3978663" cy="159311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en-US" sz="2000" dirty="0"/>
              <a:t>If you will administer an </a:t>
            </a:r>
            <a:r>
              <a:rPr lang="en-US" altLang="en-US" sz="2000" b="1" dirty="0">
                <a:solidFill>
                  <a:srgbClr val="FF0000"/>
                </a:solidFill>
              </a:rPr>
              <a:t>oral administration </a:t>
            </a:r>
            <a:r>
              <a:rPr lang="en-US" altLang="en-US" sz="2000" dirty="0"/>
              <a:t>site, ensure you have received a copy of the Oral Administration Guidelines in addition to your EOC test administrator manual.</a:t>
            </a:r>
            <a:endParaRPr lang="en-US" altLang="en-US" sz="2000" b="1" dirty="0"/>
          </a:p>
          <a:p>
            <a:pPr marL="0" indent="0">
              <a:buNone/>
            </a:pPr>
            <a:endParaRPr lang="en-US" altLang="en-US" sz="2000" dirty="0"/>
          </a:p>
          <a:p>
            <a:pPr marL="0" indent="0">
              <a:buFont typeface="Arial" panose="020B0604020202020204" pitchFamily="34" charset="0"/>
              <a:buNone/>
            </a:pPr>
            <a:endParaRPr lang="en-US" altLang="en-US" sz="2000" dirty="0"/>
          </a:p>
        </p:txBody>
      </p:sp>
      <p:pic>
        <p:nvPicPr>
          <p:cNvPr id="4" name="Picture 2" descr="https://api.media.atlassian.com/file/7cf8b28d-7fc5-4535-8d66-514077c91aad/image?height=320&amp;client=06c00117-d10d-48f0-b9ff-d165bc1722f0&amp;token=eyJhbGciOiJIUzI1NiJ9.eyJpc3MiOiIwNmMwMDExNy1kMTBkLTQ4ZjAtYjlmZi1kMTY1YmMxNzIyZjAiLCJhY2Nlc3MiOnsidXJuOmZpbGVzdG9yZTpmaWxlOjdjZjhiMjhkLTdmYzUtNDUzNS04ZDY2LTUxNDA3N2M5MWFhZCI6WyJyZWFkIl19LCJleHAiOjE1NzAxMzc1OTUsIm5iZiI6MTU3MDEzNDIzNX0.pd5TAzfJouyfPZp0Jvbb44BUk92Yf8UadmUQq6MNEpU">
            <a:extLst>
              <a:ext uri="{FF2B5EF4-FFF2-40B4-BE49-F238E27FC236}">
                <a16:creationId xmlns:a16="http://schemas.microsoft.com/office/drawing/2014/main" id="{163AB12C-D368-4BC8-82A4-EE5D7189D1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44118" y="1808807"/>
            <a:ext cx="1758072" cy="2277664"/>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639643F5-D669-4F9B-B548-6A96F83630CA}"/>
              </a:ext>
            </a:extLst>
          </p:cNvPr>
          <p:cNvSpPr txBox="1"/>
          <p:nvPr/>
        </p:nvSpPr>
        <p:spPr>
          <a:xfrm>
            <a:off x="9936828" y="1808807"/>
            <a:ext cx="1963012" cy="2862322"/>
          </a:xfrm>
          <a:prstGeom prst="rect">
            <a:avLst/>
          </a:prstGeom>
          <a:solidFill>
            <a:schemeClr val="accent1">
              <a:lumMod val="25000"/>
              <a:lumOff val="75000"/>
            </a:schemeClr>
          </a:solidFill>
        </p:spPr>
        <p:txBody>
          <a:bodyPr wrap="square" rtlCol="0">
            <a:spAutoFit/>
          </a:bodyPr>
          <a:lstStyle/>
          <a:p>
            <a:r>
              <a:rPr lang="en-US" dirty="0">
                <a:solidFill>
                  <a:srgbClr val="002060"/>
                </a:solidFill>
              </a:rPr>
              <a:t>**Note</a:t>
            </a:r>
            <a:r>
              <a:rPr lang="en-US" altLang="en-US" dirty="0">
                <a:solidFill>
                  <a:srgbClr val="002060"/>
                </a:solidFill>
              </a:rPr>
              <a:t> to CTC, in addition to your manuals, it is recommended that you create packets with testing rooms and locations, small group information etc.</a:t>
            </a:r>
          </a:p>
        </p:txBody>
      </p:sp>
      <p:pic>
        <p:nvPicPr>
          <p:cNvPr id="1026" name="Picture 2">
            <a:extLst>
              <a:ext uri="{FF2B5EF4-FFF2-40B4-BE49-F238E27FC236}">
                <a16:creationId xmlns:a16="http://schemas.microsoft.com/office/drawing/2014/main" id="{6E90763C-B2E8-41AF-8310-2E7C0E65470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37390" t="16760" r="38530" b="23248"/>
          <a:stretch>
            <a:fillRect/>
          </a:stretch>
        </p:blipFill>
        <p:spPr bwMode="auto">
          <a:xfrm>
            <a:off x="1892439" y="1808807"/>
            <a:ext cx="1758072" cy="2462294"/>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10" name="TextBox 9">
            <a:extLst>
              <a:ext uri="{FF2B5EF4-FFF2-40B4-BE49-F238E27FC236}">
                <a16:creationId xmlns:a16="http://schemas.microsoft.com/office/drawing/2014/main" id="{19445AD5-B864-4BC5-B543-AA5B2BE47B13}"/>
              </a:ext>
            </a:extLst>
          </p:cNvPr>
          <p:cNvSpPr txBox="1"/>
          <p:nvPr/>
        </p:nvSpPr>
        <p:spPr>
          <a:xfrm>
            <a:off x="4634780" y="1670307"/>
            <a:ext cx="1547753" cy="3139321"/>
          </a:xfrm>
          <a:prstGeom prst="rect">
            <a:avLst/>
          </a:prstGeom>
          <a:solidFill>
            <a:schemeClr val="accent1">
              <a:lumMod val="25000"/>
              <a:lumOff val="75000"/>
            </a:schemeClr>
          </a:solidFill>
        </p:spPr>
        <p:txBody>
          <a:bodyPr wrap="square" rtlCol="0">
            <a:spAutoFit/>
          </a:bodyPr>
          <a:lstStyle/>
          <a:p>
            <a:r>
              <a:rPr lang="en-US" dirty="0">
                <a:solidFill>
                  <a:srgbClr val="002060"/>
                </a:solidFill>
              </a:rPr>
              <a:t>**Note</a:t>
            </a:r>
            <a:r>
              <a:rPr lang="en-US" altLang="en-US" dirty="0">
                <a:solidFill>
                  <a:srgbClr val="002060"/>
                </a:solidFill>
              </a:rPr>
              <a:t> to CTC, this image does not reflect the 2020-2021 OA guidelines.  The latest version is expected to be released soon.</a:t>
            </a:r>
          </a:p>
        </p:txBody>
      </p:sp>
      <p:cxnSp>
        <p:nvCxnSpPr>
          <p:cNvPr id="5" name="Straight Arrow Connector 4">
            <a:extLst>
              <a:ext uri="{FF2B5EF4-FFF2-40B4-BE49-F238E27FC236}">
                <a16:creationId xmlns:a16="http://schemas.microsoft.com/office/drawing/2014/main" id="{F2B35199-1A9A-4E9E-9120-0CB7035D1582}"/>
              </a:ext>
            </a:extLst>
          </p:cNvPr>
          <p:cNvCxnSpPr>
            <a:cxnSpLocks/>
          </p:cNvCxnSpPr>
          <p:nvPr/>
        </p:nvCxnSpPr>
        <p:spPr>
          <a:xfrm>
            <a:off x="6182533" y="2605361"/>
            <a:ext cx="49802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1285360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395235" y="312492"/>
            <a:ext cx="9401529" cy="1627143"/>
          </a:xfrm>
        </p:spPr>
        <p:txBody>
          <a:bodyPr>
            <a:normAutofit/>
          </a:bodyPr>
          <a:lstStyle/>
          <a:p>
            <a:pPr algn="ctr"/>
            <a:r>
              <a:rPr lang="en-US" sz="3500" b="1" dirty="0">
                <a:solidFill>
                  <a:schemeClr val="tx1"/>
                </a:solidFill>
                <a:latin typeface="+mn-lt"/>
              </a:rPr>
              <a:t>Notes to CTC (for CTC use only-slide should be deleted)</a:t>
            </a:r>
          </a:p>
        </p:txBody>
      </p:sp>
      <p:sp>
        <p:nvSpPr>
          <p:cNvPr id="14" name="Content Placeholder 13"/>
          <p:cNvSpPr>
            <a:spLocks noGrp="1"/>
          </p:cNvSpPr>
          <p:nvPr>
            <p:ph idx="1"/>
          </p:nvPr>
        </p:nvSpPr>
        <p:spPr>
          <a:xfrm>
            <a:off x="996796" y="1729244"/>
            <a:ext cx="9799967" cy="4484972"/>
          </a:xfrm>
        </p:spPr>
        <p:txBody>
          <a:bodyPr>
            <a:noAutofit/>
          </a:bodyPr>
          <a:lstStyle/>
          <a:p>
            <a:pPr>
              <a:buClrTx/>
            </a:pPr>
            <a:r>
              <a:rPr lang="en-US" altLang="en-US" sz="2000" dirty="0">
                <a:solidFill>
                  <a:schemeClr val="tx1"/>
                </a:solidFill>
              </a:rPr>
              <a:t>Make sure you have a sign-in sheet that participants can sign to verify attendance. If the campus is training personnel virtually, ensure that you have created an electronic sign-in for documentation purposes.</a:t>
            </a:r>
          </a:p>
          <a:p>
            <a:pPr>
              <a:buClrTx/>
            </a:pPr>
            <a:r>
              <a:rPr lang="en-US" altLang="en-US" sz="2000" dirty="0">
                <a:solidFill>
                  <a:schemeClr val="tx1"/>
                </a:solidFill>
              </a:rPr>
              <a:t>Make sure you have provided copies of the Oral Administration Guidelines for those testing in OA testing sites.</a:t>
            </a:r>
          </a:p>
          <a:p>
            <a:pPr>
              <a:buClrTx/>
            </a:pPr>
            <a:r>
              <a:rPr lang="en-US" altLang="en-US" sz="2000" dirty="0">
                <a:solidFill>
                  <a:schemeClr val="tx1"/>
                </a:solidFill>
              </a:rPr>
              <a:t>Make sure you have provided copies of the Test Administrator manual for those testing.</a:t>
            </a:r>
          </a:p>
          <a:p>
            <a:pPr>
              <a:buClrTx/>
            </a:pPr>
            <a:r>
              <a:rPr lang="en-US" altLang="en-US" sz="2000" dirty="0">
                <a:solidFill>
                  <a:schemeClr val="tx1"/>
                </a:solidFill>
              </a:rPr>
              <a:t>Make sure you have provided copies of the STATE oath </a:t>
            </a:r>
            <a:r>
              <a:rPr lang="en-US" altLang="en-US" sz="2000" dirty="0">
                <a:solidFill>
                  <a:srgbClr val="002060"/>
                </a:solidFill>
                <a:hlinkClick r:id="rId3">
                  <a:extLst>
                    <a:ext uri="{A12FA001-AC4F-418D-AE19-62706E023703}">
                      <ahyp:hlinkClr xmlns:ahyp="http://schemas.microsoft.com/office/drawing/2018/hyperlinkcolor" val="tx"/>
                    </a:ext>
                  </a:extLst>
                </a:hlinkClick>
              </a:rPr>
              <a:t>https://txassessmentdocs.atlassian.net/wiki/spaces/ODCCM/pages/392921127/Security+Oath+General?preview=/392921127/993493427/General%20Oath_Fall%202020%20(1).pdf</a:t>
            </a:r>
            <a:endParaRPr lang="en-US" altLang="en-US" sz="2000" dirty="0">
              <a:solidFill>
                <a:srgbClr val="002060"/>
              </a:solidFill>
            </a:endParaRPr>
          </a:p>
          <a:p>
            <a:pPr>
              <a:buClrTx/>
            </a:pPr>
            <a:r>
              <a:rPr lang="en-US" altLang="en-US" sz="2000" i="1" dirty="0">
                <a:solidFill>
                  <a:schemeClr val="tx1"/>
                </a:solidFill>
              </a:rPr>
              <a:t>Make sure you have campus test administrator packet </a:t>
            </a:r>
            <a:r>
              <a:rPr lang="en-US" altLang="en-US" sz="2000" i="1" dirty="0">
                <a:solidFill>
                  <a:srgbClr val="002060"/>
                </a:solidFill>
                <a:highlight>
                  <a:srgbClr val="E0C0A0"/>
                </a:highlight>
              </a:rPr>
              <a:t>(Note to CTC, this is a campus decision to give and use, however it is recommended that you create packets with testing rooms and locations, small group information etc.-a sample may be found on our website.)</a:t>
            </a:r>
            <a:endParaRPr lang="en-US" altLang="en-US" sz="2000" dirty="0">
              <a:solidFill>
                <a:srgbClr val="002060"/>
              </a:solidFill>
              <a:highlight>
                <a:srgbClr val="E0C0A0"/>
              </a:highlight>
            </a:endParaRPr>
          </a:p>
        </p:txBody>
      </p:sp>
    </p:spTree>
    <p:custDataLst>
      <p:tags r:id="rId1"/>
    </p:custDataLst>
    <p:extLst>
      <p:ext uri="{BB962C8B-B14F-4D97-AF65-F5344CB8AC3E}">
        <p14:creationId xmlns:p14="http://schemas.microsoft.com/office/powerpoint/2010/main" val="486338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3">
            <a:extLst>
              <a:ext uri="{FF2B5EF4-FFF2-40B4-BE49-F238E27FC236}">
                <a16:creationId xmlns:a16="http://schemas.microsoft.com/office/drawing/2014/main" id="{0FF8CB17-CE60-414E-8A30-73FAB9B1DA7E}"/>
              </a:ext>
            </a:extLst>
          </p:cNvPr>
          <p:cNvSpPr txBox="1">
            <a:spLocks noChangeArrowheads="1"/>
          </p:cNvSpPr>
          <p:nvPr/>
        </p:nvSpPr>
        <p:spPr>
          <a:xfrm>
            <a:off x="1109980" y="4206240"/>
            <a:ext cx="9966960" cy="1325880"/>
          </a:xfrm>
          <a:prstGeom prst="rect">
            <a:avLst/>
          </a:prstGeom>
        </p:spPr>
        <p:txBody>
          <a:bodyPr vert="horz" lIns="91440" tIns="45720" rIns="91440" bIns="45720" rtlCol="0" anchor="b">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85000"/>
              </a:lnSpc>
              <a:spcBef>
                <a:spcPct val="0"/>
              </a:spcBef>
              <a:spcAft>
                <a:spcPts val="600"/>
              </a:spcAft>
            </a:pPr>
            <a:r>
              <a:rPr lang="en-US" altLang="en-US" sz="4100" b="1" cap="all" dirty="0">
                <a:ln w="15875">
                  <a:solidFill>
                    <a:sysClr val="window" lastClr="FFFFFF"/>
                  </a:solidFill>
                </a:ln>
                <a:effectLst>
                  <a:outerShdw dist="38100" dir="2700000" algn="tl" rotWithShape="0">
                    <a:srgbClr val="DF5327"/>
                  </a:outerShdw>
                </a:effectLst>
                <a:latin typeface="+mj-lt"/>
              </a:rPr>
              <a:t>Campus Specific Information</a:t>
            </a:r>
          </a:p>
        </p:txBody>
      </p:sp>
      <p:pic>
        <p:nvPicPr>
          <p:cNvPr id="1030" name="Picture 6" descr="Image result for stack of books">
            <a:extLst>
              <a:ext uri="{FF2B5EF4-FFF2-40B4-BE49-F238E27FC236}">
                <a16:creationId xmlns:a16="http://schemas.microsoft.com/office/drawing/2014/main" id="{EBA043BE-6E7F-40E6-B889-9445734D994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3944" r="-1" b="-1"/>
          <a:stretch/>
        </p:blipFill>
        <p:spPr bwMode="auto">
          <a:xfrm>
            <a:off x="3255980" y="1210779"/>
            <a:ext cx="5674959" cy="287022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Image result for graduation cap and books not cartoon">
            <a:extLst>
              <a:ext uri="{FF2B5EF4-FFF2-40B4-BE49-F238E27FC236}">
                <a16:creationId xmlns:a16="http://schemas.microsoft.com/office/drawing/2014/main" id="{79D85986-2B8C-4FAC-BFE1-1ACA9EC88DEA}"/>
              </a:ext>
            </a:extLst>
          </p:cNvPr>
          <p:cNvPicPr>
            <a:picLocks noChangeAspect="1" noChangeArrowheads="1"/>
          </p:cNvPicPr>
          <p:nvPr/>
        </p:nvPicPr>
        <p:blipFill rotWithShape="1">
          <a:blip r:embed="rId4">
            <a:clrChange>
              <a:clrFrom>
                <a:srgbClr val="F6F6F6"/>
              </a:clrFrom>
              <a:clrTo>
                <a:srgbClr val="F6F6F6">
                  <a:alpha val="0"/>
                </a:srgbClr>
              </a:clrTo>
            </a:clrChange>
            <a:extLst>
              <a:ext uri="{28A0092B-C50C-407E-A947-70E740481C1C}">
                <a14:useLocalDpi xmlns:a14="http://schemas.microsoft.com/office/drawing/2010/main" val="0"/>
              </a:ext>
            </a:extLst>
          </a:blip>
          <a:srcRect l="10395" r="3051" b="-2"/>
          <a:stretch/>
        </p:blipFill>
        <p:spPr bwMode="auto">
          <a:xfrm>
            <a:off x="4341875" y="515373"/>
            <a:ext cx="3275492" cy="2734231"/>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5125386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307878" y="303840"/>
            <a:ext cx="6245322" cy="1625210"/>
          </a:xfrm>
          <a:solidFill>
            <a:schemeClr val="tx1"/>
          </a:solidFill>
        </p:spPr>
        <p:txBody>
          <a:bodyPr>
            <a:normAutofit fontScale="90000"/>
          </a:bodyPr>
          <a:lstStyle/>
          <a:p>
            <a:r>
              <a:rPr lang="en-US" b="1" dirty="0">
                <a:latin typeface="+mn-lt"/>
              </a:rPr>
              <a:t>Campus Specific Information:  Test Schedule</a:t>
            </a:r>
          </a:p>
        </p:txBody>
      </p:sp>
      <p:graphicFrame>
        <p:nvGraphicFramePr>
          <p:cNvPr id="3" name="Table 2">
            <a:extLst>
              <a:ext uri="{FF2B5EF4-FFF2-40B4-BE49-F238E27FC236}">
                <a16:creationId xmlns:a16="http://schemas.microsoft.com/office/drawing/2014/main" id="{2A674D0D-62CD-452C-91D0-65036366321F}"/>
              </a:ext>
            </a:extLst>
          </p:cNvPr>
          <p:cNvGraphicFramePr>
            <a:graphicFrameLocks noGrp="1"/>
          </p:cNvGraphicFramePr>
          <p:nvPr>
            <p:extLst>
              <p:ext uri="{D42A27DB-BD31-4B8C-83A1-F6EECF244321}">
                <p14:modId xmlns:p14="http://schemas.microsoft.com/office/powerpoint/2010/main" val="2059396372"/>
              </p:ext>
            </p:extLst>
          </p:nvPr>
        </p:nvGraphicFramePr>
        <p:xfrm>
          <a:off x="6661668" y="328280"/>
          <a:ext cx="5222454" cy="6225880"/>
        </p:xfrm>
        <a:graphic>
          <a:graphicData uri="http://schemas.openxmlformats.org/drawingml/2006/table">
            <a:tbl>
              <a:tblPr firstRow="1" bandRow="1">
                <a:tableStyleId>{69C7853C-536D-4A76-A0AE-DD22124D55A5}</a:tableStyleId>
              </a:tblPr>
              <a:tblGrid>
                <a:gridCol w="1961850">
                  <a:extLst>
                    <a:ext uri="{9D8B030D-6E8A-4147-A177-3AD203B41FA5}">
                      <a16:colId xmlns:a16="http://schemas.microsoft.com/office/drawing/2014/main" val="669706448"/>
                    </a:ext>
                  </a:extLst>
                </a:gridCol>
                <a:gridCol w="3260604">
                  <a:extLst>
                    <a:ext uri="{9D8B030D-6E8A-4147-A177-3AD203B41FA5}">
                      <a16:colId xmlns:a16="http://schemas.microsoft.com/office/drawing/2014/main" val="527581202"/>
                    </a:ext>
                  </a:extLst>
                </a:gridCol>
              </a:tblGrid>
              <a:tr h="578177">
                <a:tc>
                  <a:txBody>
                    <a:bodyPr/>
                    <a:lstStyle/>
                    <a:p>
                      <a:pPr algn="l"/>
                      <a:r>
                        <a:rPr lang="en-US" sz="2400" dirty="0">
                          <a:solidFill>
                            <a:schemeClr val="tx1"/>
                          </a:solidFill>
                        </a:rPr>
                        <a:t>Date </a:t>
                      </a:r>
                    </a:p>
                  </a:txBody>
                  <a:tcPr marL="91436" marR="91436" marT="45730" marB="45730"/>
                </a:tc>
                <a:tc>
                  <a:txBody>
                    <a:bodyPr/>
                    <a:lstStyle/>
                    <a:p>
                      <a:pPr algn="ctr"/>
                      <a:r>
                        <a:rPr lang="en-US" sz="2400" dirty="0">
                          <a:solidFill>
                            <a:schemeClr val="tx1"/>
                          </a:solidFill>
                        </a:rPr>
                        <a:t>Assessment Given</a:t>
                      </a:r>
                    </a:p>
                  </a:txBody>
                  <a:tcPr marL="91436" marR="91436" marT="45730" marB="45730"/>
                </a:tc>
                <a:extLst>
                  <a:ext uri="{0D108BD9-81ED-4DB2-BD59-A6C34878D82A}">
                    <a16:rowId xmlns:a16="http://schemas.microsoft.com/office/drawing/2014/main" val="1829930371"/>
                  </a:ext>
                </a:extLst>
              </a:tr>
              <a:tr h="512682">
                <a:tc>
                  <a:txBody>
                    <a:bodyPr/>
                    <a:lstStyle/>
                    <a:p>
                      <a:pPr marL="0" marR="0" indent="0" algn="l">
                        <a:spcBef>
                          <a:spcPts val="0"/>
                        </a:spcBef>
                        <a:spcAft>
                          <a:spcPts val="0"/>
                        </a:spcAft>
                        <a:tabLst>
                          <a:tab pos="1028700" algn="l"/>
                        </a:tabLst>
                      </a:pPr>
                      <a:r>
                        <a:rPr lang="en-US" sz="2000" dirty="0">
                          <a:effectLst/>
                        </a:rPr>
                        <a:t>12-7-20 </a:t>
                      </a:r>
                    </a:p>
                    <a:p>
                      <a:pPr marL="0" marR="0" indent="0" algn="l">
                        <a:spcBef>
                          <a:spcPts val="0"/>
                        </a:spcBef>
                        <a:spcAft>
                          <a:spcPts val="0"/>
                        </a:spcAft>
                        <a:tabLst>
                          <a:tab pos="1028700" algn="l"/>
                        </a:tabLst>
                      </a:pPr>
                      <a:r>
                        <a:rPr lang="en-US" sz="2000" dirty="0">
                          <a:effectLst/>
                        </a:rPr>
                        <a:t>(Monday)	</a:t>
                      </a:r>
                    </a:p>
                    <a:p>
                      <a:pPr marL="0" marR="0" indent="0" algn="l">
                        <a:spcBef>
                          <a:spcPts val="0"/>
                        </a:spcBef>
                        <a:spcAft>
                          <a:spcPts val="0"/>
                        </a:spcAft>
                        <a:tabLst>
                          <a:tab pos="1028700" algn="l"/>
                        </a:tabLst>
                      </a:pPr>
                      <a:endParaRPr lang="en-US" sz="2000" b="1" dirty="0">
                        <a:solidFill>
                          <a:schemeClr val="bg1"/>
                        </a:solidFill>
                        <a:effectLst/>
                        <a:latin typeface="Times New Roman" panose="02020603050405020304" pitchFamily="18" charset="0"/>
                      </a:endParaRPr>
                    </a:p>
                  </a:txBody>
                  <a:tcPr marL="68577" marR="68577" marT="0" marB="0"/>
                </a:tc>
                <a:tc>
                  <a:txBody>
                    <a:bodyPr/>
                    <a:lstStyle/>
                    <a:p>
                      <a:pPr marL="0" marR="0" indent="0" algn="ctr">
                        <a:spcBef>
                          <a:spcPts val="0"/>
                        </a:spcBef>
                        <a:spcAft>
                          <a:spcPts val="0"/>
                        </a:spcAft>
                        <a:tabLst>
                          <a:tab pos="1028700" algn="l"/>
                        </a:tabLst>
                      </a:pPr>
                      <a:r>
                        <a:rPr lang="en-US" sz="2000" dirty="0">
                          <a:effectLst/>
                        </a:rPr>
                        <a:t>No testing per state</a:t>
                      </a:r>
                      <a:endParaRPr lang="en-US" sz="2000" b="1" dirty="0">
                        <a:solidFill>
                          <a:schemeClr val="bg1"/>
                        </a:solidFill>
                        <a:effectLst/>
                        <a:latin typeface="+mn-lt"/>
                        <a:cs typeface="Times New Roman" panose="02020603050405020304" pitchFamily="18" charset="0"/>
                      </a:endParaRPr>
                    </a:p>
                  </a:txBody>
                  <a:tcPr marL="68577" marR="68577" marT="0" marB="0"/>
                </a:tc>
                <a:extLst>
                  <a:ext uri="{0D108BD9-81ED-4DB2-BD59-A6C34878D82A}">
                    <a16:rowId xmlns:a16="http://schemas.microsoft.com/office/drawing/2014/main" val="3430394252"/>
                  </a:ext>
                </a:extLst>
              </a:tr>
              <a:tr h="531242">
                <a:tc>
                  <a:txBody>
                    <a:bodyPr/>
                    <a:lstStyle/>
                    <a:p>
                      <a:pPr marL="0" marR="0" indent="0" algn="l">
                        <a:spcBef>
                          <a:spcPts val="0"/>
                        </a:spcBef>
                        <a:spcAft>
                          <a:spcPts val="0"/>
                        </a:spcAft>
                        <a:tabLst>
                          <a:tab pos="1028700" algn="l"/>
                        </a:tabLst>
                      </a:pPr>
                      <a:r>
                        <a:rPr lang="en-US" sz="2000" dirty="0">
                          <a:effectLst/>
                        </a:rPr>
                        <a:t>12-8-20</a:t>
                      </a:r>
                    </a:p>
                    <a:p>
                      <a:pPr marL="0" marR="0" indent="0" algn="l">
                        <a:spcBef>
                          <a:spcPts val="0"/>
                        </a:spcBef>
                        <a:spcAft>
                          <a:spcPts val="0"/>
                        </a:spcAft>
                        <a:tabLst>
                          <a:tab pos="1028700" algn="l"/>
                        </a:tabLst>
                      </a:pPr>
                      <a:r>
                        <a:rPr lang="en-US" sz="2000" dirty="0">
                          <a:effectLst/>
                        </a:rPr>
                        <a:t>(Tuesday)</a:t>
                      </a:r>
                    </a:p>
                    <a:p>
                      <a:pPr marL="0" marR="0" indent="0" algn="l">
                        <a:spcBef>
                          <a:spcPts val="0"/>
                        </a:spcBef>
                        <a:spcAft>
                          <a:spcPts val="0"/>
                        </a:spcAft>
                        <a:tabLst>
                          <a:tab pos="1028700" algn="l"/>
                        </a:tabLst>
                      </a:pPr>
                      <a:endParaRPr lang="en-US" sz="2000" b="1" dirty="0">
                        <a:solidFill>
                          <a:schemeClr val="bg1"/>
                        </a:solidFill>
                        <a:effectLst/>
                        <a:latin typeface="Times New Roman" panose="02020603050405020304" pitchFamily="18" charset="0"/>
                      </a:endParaRPr>
                    </a:p>
                  </a:txBody>
                  <a:tcPr marL="68577" marR="68577" marT="0" marB="0"/>
                </a:tc>
                <a:tc>
                  <a:txBody>
                    <a:bodyPr/>
                    <a:lstStyle/>
                    <a:p>
                      <a:pPr marL="0" marR="0" indent="0" algn="ctr">
                        <a:spcBef>
                          <a:spcPts val="0"/>
                        </a:spcBef>
                        <a:spcAft>
                          <a:spcPts val="0"/>
                        </a:spcAft>
                        <a:tabLst>
                          <a:tab pos="1028700" algn="l"/>
                        </a:tabLst>
                      </a:pPr>
                      <a:r>
                        <a:rPr lang="en-US" sz="2000" dirty="0">
                          <a:effectLst/>
                        </a:rPr>
                        <a:t>English I</a:t>
                      </a:r>
                    </a:p>
                    <a:p>
                      <a:pPr marL="0" marR="0" indent="0" algn="ctr">
                        <a:spcBef>
                          <a:spcPts val="0"/>
                        </a:spcBef>
                        <a:spcAft>
                          <a:spcPts val="0"/>
                        </a:spcAft>
                        <a:tabLst>
                          <a:tab pos="1028700" algn="l"/>
                        </a:tabLst>
                      </a:pPr>
                      <a:r>
                        <a:rPr lang="en-US" sz="2000" dirty="0">
                          <a:effectLst/>
                        </a:rPr>
                        <a:t>Algebra, Biology, US History window</a:t>
                      </a:r>
                      <a:endParaRPr lang="en-US" sz="2000" b="0" dirty="0">
                        <a:solidFill>
                          <a:schemeClr val="bg1"/>
                        </a:solidFill>
                        <a:effectLst/>
                        <a:latin typeface="+mn-lt"/>
                        <a:cs typeface="Times New Roman" panose="02020603050405020304" pitchFamily="18" charset="0"/>
                      </a:endParaRPr>
                    </a:p>
                  </a:txBody>
                  <a:tcPr marL="68577" marR="68577" marT="0" marB="0"/>
                </a:tc>
                <a:extLst>
                  <a:ext uri="{0D108BD9-81ED-4DB2-BD59-A6C34878D82A}">
                    <a16:rowId xmlns:a16="http://schemas.microsoft.com/office/drawing/2014/main" val="1411816578"/>
                  </a:ext>
                </a:extLst>
              </a:tr>
              <a:tr h="468966">
                <a:tc>
                  <a:txBody>
                    <a:bodyPr/>
                    <a:lstStyle/>
                    <a:p>
                      <a:pPr marL="0" marR="0" indent="0" algn="l">
                        <a:spcBef>
                          <a:spcPts val="0"/>
                        </a:spcBef>
                        <a:spcAft>
                          <a:spcPts val="0"/>
                        </a:spcAft>
                        <a:tabLst>
                          <a:tab pos="1028700" algn="l"/>
                        </a:tabLst>
                      </a:pPr>
                      <a:r>
                        <a:rPr lang="en-US" sz="2000" dirty="0">
                          <a:effectLst/>
                        </a:rPr>
                        <a:t>12-9-20</a:t>
                      </a:r>
                    </a:p>
                    <a:p>
                      <a:pPr marL="0" marR="0" indent="0" algn="l">
                        <a:spcBef>
                          <a:spcPts val="0"/>
                        </a:spcBef>
                        <a:spcAft>
                          <a:spcPts val="0"/>
                        </a:spcAft>
                        <a:tabLst>
                          <a:tab pos="1028700" algn="l"/>
                        </a:tabLst>
                      </a:pPr>
                      <a:r>
                        <a:rPr lang="en-US" sz="2000" dirty="0">
                          <a:effectLst/>
                        </a:rPr>
                        <a:t>(Wednesday)</a:t>
                      </a:r>
                    </a:p>
                    <a:p>
                      <a:pPr marL="0" marR="0" indent="0" algn="l">
                        <a:spcBef>
                          <a:spcPts val="0"/>
                        </a:spcBef>
                        <a:spcAft>
                          <a:spcPts val="0"/>
                        </a:spcAft>
                        <a:tabLst>
                          <a:tab pos="1028700" algn="l"/>
                        </a:tabLst>
                      </a:pPr>
                      <a:endParaRPr lang="en-US" sz="2000" b="1" dirty="0">
                        <a:solidFill>
                          <a:schemeClr val="bg1"/>
                        </a:solidFill>
                        <a:effectLst/>
                        <a:latin typeface="Times New Roman" panose="02020603050405020304" pitchFamily="18" charset="0"/>
                      </a:endParaRPr>
                    </a:p>
                  </a:txBody>
                  <a:tcPr marL="68577" marR="68577" marT="0" marB="0"/>
                </a:tc>
                <a:tc>
                  <a:txBody>
                    <a:bodyPr/>
                    <a:lstStyle/>
                    <a:p>
                      <a:pPr marL="0" marR="0" indent="0" algn="ctr">
                        <a:spcBef>
                          <a:spcPts val="0"/>
                        </a:spcBef>
                        <a:spcAft>
                          <a:spcPts val="0"/>
                        </a:spcAft>
                        <a:tabLst>
                          <a:tab pos="1028700" algn="l"/>
                        </a:tabLst>
                      </a:pPr>
                      <a:r>
                        <a:rPr lang="en-US" sz="2000" dirty="0">
                          <a:effectLst/>
                        </a:rPr>
                        <a:t>Algebra, Biology, US History window</a:t>
                      </a:r>
                      <a:endParaRPr lang="en-US" sz="2000" b="0" dirty="0">
                        <a:solidFill>
                          <a:schemeClr val="bg1"/>
                        </a:solidFill>
                        <a:effectLst/>
                        <a:latin typeface="+mn-lt"/>
                        <a:cs typeface="Times New Roman" panose="02020603050405020304" pitchFamily="18" charset="0"/>
                      </a:endParaRPr>
                    </a:p>
                    <a:p>
                      <a:pPr marL="0" marR="0" indent="0" algn="ctr">
                        <a:spcBef>
                          <a:spcPts val="0"/>
                        </a:spcBef>
                        <a:spcAft>
                          <a:spcPts val="0"/>
                        </a:spcAft>
                        <a:tabLst>
                          <a:tab pos="1028700" algn="l"/>
                        </a:tabLst>
                      </a:pPr>
                      <a:endParaRPr lang="en-US" sz="2000" b="1" dirty="0">
                        <a:solidFill>
                          <a:schemeClr val="bg1"/>
                        </a:solidFill>
                        <a:effectLst/>
                        <a:latin typeface="Times New Roman" panose="02020603050405020304" pitchFamily="18" charset="0"/>
                      </a:endParaRPr>
                    </a:p>
                  </a:txBody>
                  <a:tcPr marL="68577" marR="68577" marT="0" marB="0"/>
                </a:tc>
                <a:extLst>
                  <a:ext uri="{0D108BD9-81ED-4DB2-BD59-A6C34878D82A}">
                    <a16:rowId xmlns:a16="http://schemas.microsoft.com/office/drawing/2014/main" val="1023865920"/>
                  </a:ext>
                </a:extLst>
              </a:tr>
              <a:tr h="468966">
                <a:tc>
                  <a:txBody>
                    <a:bodyPr/>
                    <a:lstStyle/>
                    <a:p>
                      <a:pPr marL="0" marR="0" indent="0" algn="l">
                        <a:spcBef>
                          <a:spcPts val="0"/>
                        </a:spcBef>
                        <a:spcAft>
                          <a:spcPts val="0"/>
                        </a:spcAft>
                        <a:tabLst>
                          <a:tab pos="1028700" algn="l"/>
                        </a:tabLst>
                      </a:pPr>
                      <a:r>
                        <a:rPr lang="en-US" sz="2000" dirty="0">
                          <a:effectLst/>
                        </a:rPr>
                        <a:t>12-10-20</a:t>
                      </a:r>
                    </a:p>
                    <a:p>
                      <a:pPr marL="0" marR="0" indent="0" algn="l">
                        <a:spcBef>
                          <a:spcPts val="0"/>
                        </a:spcBef>
                        <a:spcAft>
                          <a:spcPts val="0"/>
                        </a:spcAft>
                        <a:tabLst>
                          <a:tab pos="1028700" algn="l"/>
                        </a:tabLst>
                      </a:pPr>
                      <a:r>
                        <a:rPr lang="en-US" sz="2000" dirty="0">
                          <a:effectLst/>
                        </a:rPr>
                        <a:t>(Thursday)</a:t>
                      </a:r>
                    </a:p>
                    <a:p>
                      <a:pPr marL="0" marR="0" indent="0" algn="l">
                        <a:spcBef>
                          <a:spcPts val="0"/>
                        </a:spcBef>
                        <a:spcAft>
                          <a:spcPts val="0"/>
                        </a:spcAft>
                        <a:tabLst>
                          <a:tab pos="1028700" algn="l"/>
                        </a:tabLst>
                      </a:pPr>
                      <a:endParaRPr lang="en-US" sz="2000" b="1" dirty="0">
                        <a:solidFill>
                          <a:schemeClr val="bg1"/>
                        </a:solidFill>
                        <a:effectLst/>
                        <a:latin typeface="Times New Roman" panose="02020603050405020304" pitchFamily="18" charset="0"/>
                      </a:endParaRPr>
                    </a:p>
                  </a:txBody>
                  <a:tcPr marL="68577" marR="68577" marT="0" marB="0"/>
                </a:tc>
                <a:tc>
                  <a:txBody>
                    <a:bodyPr/>
                    <a:lstStyle/>
                    <a:p>
                      <a:pPr marL="0" marR="0" lvl="0" indent="0" algn="ctr" defTabSz="914400" rtl="0" eaLnBrk="1" fontAlgn="auto" latinLnBrk="0" hangingPunct="1">
                        <a:lnSpc>
                          <a:spcPct val="100000"/>
                        </a:lnSpc>
                        <a:spcBef>
                          <a:spcPts val="0"/>
                        </a:spcBef>
                        <a:spcAft>
                          <a:spcPts val="0"/>
                        </a:spcAft>
                        <a:buClrTx/>
                        <a:buSzTx/>
                        <a:buFontTx/>
                        <a:buNone/>
                        <a:tabLst>
                          <a:tab pos="1028700" algn="l"/>
                        </a:tabLst>
                        <a:defRPr/>
                      </a:pPr>
                      <a:r>
                        <a:rPr lang="en-US" sz="2000" dirty="0">
                          <a:effectLst/>
                        </a:rPr>
                        <a:t>English II</a:t>
                      </a:r>
                    </a:p>
                    <a:p>
                      <a:pPr marL="0" marR="0" indent="0" algn="ctr">
                        <a:spcBef>
                          <a:spcPts val="0"/>
                        </a:spcBef>
                        <a:spcAft>
                          <a:spcPts val="0"/>
                        </a:spcAft>
                        <a:tabLst>
                          <a:tab pos="1028700" algn="l"/>
                        </a:tabLst>
                      </a:pPr>
                      <a:r>
                        <a:rPr lang="en-US" sz="2000" dirty="0">
                          <a:effectLst/>
                        </a:rPr>
                        <a:t>Algebra, Biology, US History window</a:t>
                      </a:r>
                      <a:endParaRPr lang="en-US" sz="2000" b="0" dirty="0">
                        <a:solidFill>
                          <a:schemeClr val="bg1"/>
                        </a:solidFill>
                        <a:effectLst/>
                        <a:latin typeface="+mn-lt"/>
                        <a:cs typeface="Times New Roman" panose="02020603050405020304" pitchFamily="18" charset="0"/>
                      </a:endParaRPr>
                    </a:p>
                  </a:txBody>
                  <a:tcPr marL="68577" marR="68577" marT="0" marB="0"/>
                </a:tc>
                <a:extLst>
                  <a:ext uri="{0D108BD9-81ED-4DB2-BD59-A6C34878D82A}">
                    <a16:rowId xmlns:a16="http://schemas.microsoft.com/office/drawing/2014/main" val="502467175"/>
                  </a:ext>
                </a:extLst>
              </a:tr>
              <a:tr h="770903">
                <a:tc>
                  <a:txBody>
                    <a:bodyPr/>
                    <a:lstStyle/>
                    <a:p>
                      <a:pPr marL="0" marR="0" indent="0" algn="l">
                        <a:spcBef>
                          <a:spcPts val="0"/>
                        </a:spcBef>
                        <a:spcAft>
                          <a:spcPts val="0"/>
                        </a:spcAft>
                        <a:tabLst>
                          <a:tab pos="1028700" algn="l"/>
                        </a:tabLst>
                      </a:pPr>
                      <a:r>
                        <a:rPr lang="en-US" sz="2000" dirty="0">
                          <a:effectLst/>
                        </a:rPr>
                        <a:t>12-11-20</a:t>
                      </a:r>
                    </a:p>
                    <a:p>
                      <a:pPr marL="0" marR="0" indent="0" algn="l">
                        <a:spcBef>
                          <a:spcPts val="0"/>
                        </a:spcBef>
                        <a:spcAft>
                          <a:spcPts val="0"/>
                        </a:spcAft>
                        <a:tabLst>
                          <a:tab pos="1028700" algn="l"/>
                        </a:tabLst>
                      </a:pPr>
                      <a:r>
                        <a:rPr lang="en-US" sz="2000" dirty="0">
                          <a:effectLst/>
                        </a:rPr>
                        <a:t>(Friday)</a:t>
                      </a:r>
                      <a:endParaRPr lang="en-US" sz="2000" b="1" dirty="0">
                        <a:solidFill>
                          <a:schemeClr val="bg1"/>
                        </a:solidFill>
                        <a:effectLst/>
                        <a:latin typeface="Times New Roman" panose="02020603050405020304" pitchFamily="18" charset="0"/>
                      </a:endParaRPr>
                    </a:p>
                  </a:txBody>
                  <a:tcPr marL="68577" marR="68577" marT="0" marB="0"/>
                </a:tc>
                <a:tc>
                  <a:txBody>
                    <a:bodyPr/>
                    <a:lstStyle/>
                    <a:p>
                      <a:pPr marL="0" marR="0" indent="0" algn="ctr">
                        <a:spcBef>
                          <a:spcPts val="0"/>
                        </a:spcBef>
                        <a:spcAft>
                          <a:spcPts val="0"/>
                        </a:spcAft>
                        <a:tabLst>
                          <a:tab pos="1028700" algn="l"/>
                        </a:tabLst>
                      </a:pPr>
                      <a:r>
                        <a:rPr lang="en-US" sz="2000" dirty="0">
                          <a:effectLst/>
                        </a:rPr>
                        <a:t>All paper and writing online make-up sessions must be completed by the end of the day.</a:t>
                      </a:r>
                      <a:endParaRPr lang="en-US" sz="2000" b="1" dirty="0">
                        <a:solidFill>
                          <a:schemeClr val="bg1"/>
                        </a:solidFill>
                        <a:effectLst/>
                        <a:latin typeface="Times New Roman" panose="02020603050405020304" pitchFamily="18" charset="0"/>
                      </a:endParaRPr>
                    </a:p>
                  </a:txBody>
                  <a:tcPr marL="68577" marR="68577" marT="0" marB="0"/>
                </a:tc>
                <a:extLst>
                  <a:ext uri="{0D108BD9-81ED-4DB2-BD59-A6C34878D82A}">
                    <a16:rowId xmlns:a16="http://schemas.microsoft.com/office/drawing/2014/main" val="2060702578"/>
                  </a:ext>
                </a:extLst>
              </a:tr>
              <a:tr h="770903">
                <a:tc>
                  <a:txBody>
                    <a:bodyPr/>
                    <a:lstStyle/>
                    <a:p>
                      <a:pPr marL="0" marR="0" indent="0" algn="l">
                        <a:spcBef>
                          <a:spcPts val="0"/>
                        </a:spcBef>
                        <a:spcAft>
                          <a:spcPts val="0"/>
                        </a:spcAft>
                        <a:tabLst>
                          <a:tab pos="1028700" algn="l"/>
                        </a:tabLst>
                      </a:pPr>
                      <a:r>
                        <a:rPr lang="en-US" sz="2000" dirty="0">
                          <a:effectLst/>
                        </a:rPr>
                        <a:t>12-18-20</a:t>
                      </a:r>
                    </a:p>
                    <a:p>
                      <a:pPr marL="0" marR="0" indent="0" algn="l">
                        <a:spcBef>
                          <a:spcPts val="0"/>
                        </a:spcBef>
                        <a:spcAft>
                          <a:spcPts val="0"/>
                        </a:spcAft>
                        <a:tabLst>
                          <a:tab pos="1028700" algn="l"/>
                        </a:tabLst>
                      </a:pPr>
                      <a:r>
                        <a:rPr lang="en-US" sz="2000" dirty="0">
                          <a:effectLst/>
                        </a:rPr>
                        <a:t>(Friday)</a:t>
                      </a:r>
                      <a:endParaRPr lang="en-US" sz="2000" b="1" dirty="0">
                        <a:solidFill>
                          <a:schemeClr val="bg1"/>
                        </a:solidFill>
                        <a:effectLst/>
                        <a:latin typeface="Times New Roman" panose="02020603050405020304" pitchFamily="18" charset="0"/>
                      </a:endParaRPr>
                    </a:p>
                  </a:txBody>
                  <a:tcPr marL="68577" marR="68577" marT="0" marB="0"/>
                </a:tc>
                <a:tc>
                  <a:txBody>
                    <a:bodyPr/>
                    <a:lstStyle/>
                    <a:p>
                      <a:pPr marL="0" marR="0" indent="0" algn="ctr">
                        <a:spcBef>
                          <a:spcPts val="0"/>
                        </a:spcBef>
                        <a:spcAft>
                          <a:spcPts val="0"/>
                        </a:spcAft>
                        <a:tabLst>
                          <a:tab pos="1028700" algn="l"/>
                        </a:tabLst>
                      </a:pPr>
                      <a:r>
                        <a:rPr lang="en-US" sz="2000" dirty="0">
                          <a:effectLst/>
                        </a:rPr>
                        <a:t>Last day to complete EOC online make-ups</a:t>
                      </a:r>
                      <a:endParaRPr lang="en-US" sz="2000" b="1" dirty="0">
                        <a:solidFill>
                          <a:schemeClr val="bg1"/>
                        </a:solidFill>
                        <a:effectLst/>
                        <a:latin typeface="Times New Roman" panose="02020603050405020304" pitchFamily="18" charset="0"/>
                      </a:endParaRPr>
                    </a:p>
                  </a:txBody>
                  <a:tcPr marL="68577" marR="68577" marT="0" marB="0"/>
                </a:tc>
                <a:extLst>
                  <a:ext uri="{0D108BD9-81ED-4DB2-BD59-A6C34878D82A}">
                    <a16:rowId xmlns:a16="http://schemas.microsoft.com/office/drawing/2014/main" val="222573316"/>
                  </a:ext>
                </a:extLst>
              </a:tr>
            </a:tbl>
          </a:graphicData>
        </a:graphic>
      </p:graphicFrame>
      <p:sp>
        <p:nvSpPr>
          <p:cNvPr id="8" name="TextBox 7">
            <a:extLst>
              <a:ext uri="{FF2B5EF4-FFF2-40B4-BE49-F238E27FC236}">
                <a16:creationId xmlns:a16="http://schemas.microsoft.com/office/drawing/2014/main" id="{F0393A22-8166-4065-A45F-D229722F240C}"/>
              </a:ext>
            </a:extLst>
          </p:cNvPr>
          <p:cNvSpPr txBox="1"/>
          <p:nvPr/>
        </p:nvSpPr>
        <p:spPr>
          <a:xfrm>
            <a:off x="416346" y="2504087"/>
            <a:ext cx="3712498" cy="1477328"/>
          </a:xfrm>
          <a:prstGeom prst="rect">
            <a:avLst/>
          </a:prstGeom>
          <a:solidFill>
            <a:schemeClr val="accent1">
              <a:lumMod val="25000"/>
              <a:lumOff val="75000"/>
            </a:schemeClr>
          </a:solidFill>
        </p:spPr>
        <p:txBody>
          <a:bodyPr wrap="square" rtlCol="0">
            <a:spAutoFit/>
          </a:bodyPr>
          <a:lstStyle/>
          <a:p>
            <a:r>
              <a:rPr lang="en-US" dirty="0">
                <a:solidFill>
                  <a:srgbClr val="002060"/>
                </a:solidFill>
              </a:rPr>
              <a:t>**Note to CTC- edit and adjust these slides to reflect campus information that your test administrators need to be aware of to ensure your testing day flows smoothly.</a:t>
            </a:r>
          </a:p>
        </p:txBody>
      </p:sp>
    </p:spTree>
    <p:custDataLst>
      <p:tags r:id="rId1"/>
    </p:custDataLst>
    <p:extLst>
      <p:ext uri="{BB962C8B-B14F-4D97-AF65-F5344CB8AC3E}">
        <p14:creationId xmlns:p14="http://schemas.microsoft.com/office/powerpoint/2010/main" val="22228711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573576" y="1414862"/>
            <a:ext cx="10384233" cy="5110630"/>
          </a:xfrm>
        </p:spPr>
        <p:txBody>
          <a:bodyPr>
            <a:noAutofit/>
          </a:bodyPr>
          <a:lstStyle/>
          <a:p>
            <a:pPr marL="68598" indent="-68598">
              <a:buClr>
                <a:schemeClr val="tx1"/>
              </a:buClr>
              <a:defRPr/>
            </a:pPr>
            <a:r>
              <a:rPr lang="en-US" altLang="en-US" sz="2000" dirty="0">
                <a:solidFill>
                  <a:schemeClr val="tx1"/>
                </a:solidFill>
              </a:rPr>
              <a:t>Be sure your room is ready for testing.</a:t>
            </a:r>
          </a:p>
          <a:p>
            <a:pPr marL="68598" indent="-68598">
              <a:buClr>
                <a:schemeClr val="tx1"/>
              </a:buClr>
              <a:defRPr/>
            </a:pPr>
            <a:r>
              <a:rPr lang="en-US" altLang="en-US" sz="2000" dirty="0">
                <a:solidFill>
                  <a:schemeClr val="tx1"/>
                </a:solidFill>
              </a:rPr>
              <a:t>Cover or remove any instructional displays that may aid students (any instructional content regardless of subject).  Only motivation posters can be left uncovered.</a:t>
            </a:r>
          </a:p>
          <a:p>
            <a:pPr marL="68598" indent="-68598">
              <a:buClr>
                <a:schemeClr val="tx1"/>
              </a:buClr>
              <a:defRPr/>
            </a:pPr>
            <a:r>
              <a:rPr lang="en-US" altLang="en-US" sz="2000" b="1" dirty="0"/>
              <a:t>Read and highlight the directions you will be giving in advance.</a:t>
            </a:r>
          </a:p>
          <a:p>
            <a:pPr marL="68598" indent="-68598">
              <a:buClr>
                <a:schemeClr val="tx1"/>
              </a:buClr>
              <a:defRPr/>
            </a:pPr>
            <a:r>
              <a:rPr lang="en-US" altLang="en-US" sz="2000" dirty="0">
                <a:solidFill>
                  <a:schemeClr val="tx1"/>
                </a:solidFill>
              </a:rPr>
              <a:t>Have extra pencils available.</a:t>
            </a:r>
          </a:p>
          <a:p>
            <a:pPr marL="68598" indent="-68598">
              <a:buClr>
                <a:schemeClr val="tx1"/>
              </a:buClr>
              <a:defRPr/>
            </a:pPr>
            <a:r>
              <a:rPr lang="en-US" altLang="en-US" sz="2000" dirty="0">
                <a:solidFill>
                  <a:schemeClr val="tx1"/>
                </a:solidFill>
              </a:rPr>
              <a:t>Based on </a:t>
            </a:r>
            <a:r>
              <a:rPr lang="en-US" altLang="en-US" sz="2000" dirty="0">
                <a:solidFill>
                  <a:schemeClr val="tx1"/>
                </a:solidFill>
                <a:hlinkClick r:id="rId3"/>
              </a:rPr>
              <a:t>dictionary policy</a:t>
            </a:r>
            <a:r>
              <a:rPr lang="en-US" altLang="en-US" sz="2000" dirty="0">
                <a:solidFill>
                  <a:schemeClr val="tx1"/>
                </a:solidFill>
              </a:rPr>
              <a:t>, make sure you have dictionaries available at a 1/5 ratio. These may be used for all portions of the test on all reading and writing assessments.</a:t>
            </a:r>
          </a:p>
          <a:p>
            <a:pPr marL="68598" indent="-68598">
              <a:buClr>
                <a:schemeClr val="tx1"/>
              </a:buClr>
              <a:defRPr/>
            </a:pPr>
            <a:r>
              <a:rPr lang="en-US" altLang="en-US" sz="2000" dirty="0">
                <a:solidFill>
                  <a:schemeClr val="tx1"/>
                </a:solidFill>
              </a:rPr>
              <a:t>Based on </a:t>
            </a:r>
            <a:r>
              <a:rPr lang="en-US" altLang="en-US" sz="2000" dirty="0">
                <a:solidFill>
                  <a:schemeClr val="tx1"/>
                </a:solidFill>
                <a:hlinkClick r:id="rId4"/>
              </a:rPr>
              <a:t>calculator policy</a:t>
            </a:r>
            <a:r>
              <a:rPr lang="en-US" altLang="en-US" sz="2000" dirty="0">
                <a:solidFill>
                  <a:schemeClr val="tx1"/>
                </a:solidFill>
              </a:rPr>
              <a:t>, make sure you have calculators available for Algebra I and Biology. </a:t>
            </a:r>
          </a:p>
          <a:p>
            <a:pPr marL="68598" indent="-68598">
              <a:buClr>
                <a:schemeClr val="tx1"/>
              </a:buClr>
              <a:defRPr/>
            </a:pPr>
            <a:r>
              <a:rPr lang="en-US" altLang="en-US" sz="2000" dirty="0">
                <a:solidFill>
                  <a:schemeClr val="tx1"/>
                </a:solidFill>
              </a:rPr>
              <a:t>For online testing, make sure there is one pair of headphones per student.</a:t>
            </a:r>
          </a:p>
          <a:p>
            <a:pPr marL="68598" indent="-68598">
              <a:buClr>
                <a:schemeClr val="tx1"/>
              </a:buClr>
              <a:defRPr/>
            </a:pPr>
            <a:r>
              <a:rPr lang="en-US" altLang="en-US" sz="2000" dirty="0">
                <a:solidFill>
                  <a:schemeClr val="tx1"/>
                </a:solidFill>
              </a:rPr>
              <a:t>For online testing, ensure students have the most updated STAAR app on their device.</a:t>
            </a:r>
          </a:p>
          <a:p>
            <a:pPr marL="68598" indent="-68598">
              <a:buClr>
                <a:schemeClr val="tx1"/>
              </a:buClr>
              <a:defRPr/>
            </a:pPr>
            <a:r>
              <a:rPr lang="en-US" altLang="en-US" sz="2000" dirty="0">
                <a:solidFill>
                  <a:schemeClr val="tx1"/>
                </a:solidFill>
              </a:rPr>
              <a:t>Ensure you are familiar with test rosters and student accommodations.</a:t>
            </a:r>
          </a:p>
        </p:txBody>
      </p:sp>
      <p:sp>
        <p:nvSpPr>
          <p:cNvPr id="5" name="Title 12">
            <a:extLst>
              <a:ext uri="{FF2B5EF4-FFF2-40B4-BE49-F238E27FC236}">
                <a16:creationId xmlns:a16="http://schemas.microsoft.com/office/drawing/2014/main" id="{C853CA62-26DF-4F63-B675-D7E5BE61A7B3}"/>
              </a:ext>
            </a:extLst>
          </p:cNvPr>
          <p:cNvSpPr>
            <a:spLocks noGrp="1"/>
          </p:cNvSpPr>
          <p:nvPr>
            <p:ph type="title"/>
          </p:nvPr>
        </p:nvSpPr>
        <p:spPr>
          <a:xfrm>
            <a:off x="429491" y="332508"/>
            <a:ext cx="11333018" cy="1082354"/>
          </a:xfrm>
          <a:solidFill>
            <a:schemeClr val="tx1"/>
          </a:solidFill>
        </p:spPr>
        <p:txBody>
          <a:bodyPr>
            <a:normAutofit fontScale="90000"/>
          </a:bodyPr>
          <a:lstStyle/>
          <a:p>
            <a:r>
              <a:rPr lang="en-US" b="1" dirty="0">
                <a:latin typeface="+mn-lt"/>
              </a:rPr>
              <a:t>Campus Specific Information:  Test Administrators Pre-Prep Procedures</a:t>
            </a:r>
          </a:p>
        </p:txBody>
      </p:sp>
    </p:spTree>
    <p:custDataLst>
      <p:tags r:id="rId1"/>
    </p:custDataLst>
    <p:extLst>
      <p:ext uri="{BB962C8B-B14F-4D97-AF65-F5344CB8AC3E}">
        <p14:creationId xmlns:p14="http://schemas.microsoft.com/office/powerpoint/2010/main" val="2562694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2">
            <a:extLst>
              <a:ext uri="{FF2B5EF4-FFF2-40B4-BE49-F238E27FC236}">
                <a16:creationId xmlns:a16="http://schemas.microsoft.com/office/drawing/2014/main" id="{C853CA62-26DF-4F63-B675-D7E5BE61A7B3}"/>
              </a:ext>
            </a:extLst>
          </p:cNvPr>
          <p:cNvSpPr>
            <a:spLocks noGrp="1"/>
          </p:cNvSpPr>
          <p:nvPr>
            <p:ph type="title"/>
          </p:nvPr>
        </p:nvSpPr>
        <p:spPr>
          <a:xfrm>
            <a:off x="429491" y="332508"/>
            <a:ext cx="11333018" cy="1082354"/>
          </a:xfrm>
          <a:solidFill>
            <a:schemeClr val="tx1"/>
          </a:solidFill>
        </p:spPr>
        <p:txBody>
          <a:bodyPr>
            <a:normAutofit fontScale="90000"/>
          </a:bodyPr>
          <a:lstStyle/>
          <a:p>
            <a:r>
              <a:rPr lang="en-US" b="1" dirty="0">
                <a:latin typeface="+mn-lt"/>
              </a:rPr>
              <a:t>Campus Specific Information:  Test Administrators Pre-Prep Procedures Continued</a:t>
            </a:r>
          </a:p>
        </p:txBody>
      </p:sp>
      <p:sp>
        <p:nvSpPr>
          <p:cNvPr id="6" name="Rectangle 4">
            <a:extLst>
              <a:ext uri="{FF2B5EF4-FFF2-40B4-BE49-F238E27FC236}">
                <a16:creationId xmlns:a16="http://schemas.microsoft.com/office/drawing/2014/main" id="{BEA2B4DC-E12B-42AE-9FBE-B31BA5124961}"/>
              </a:ext>
            </a:extLst>
          </p:cNvPr>
          <p:cNvSpPr>
            <a:spLocks noChangeArrowheads="1"/>
          </p:cNvSpPr>
          <p:nvPr/>
        </p:nvSpPr>
        <p:spPr bwMode="auto">
          <a:xfrm>
            <a:off x="429491" y="1540688"/>
            <a:ext cx="9700500" cy="4708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eaLnBrk="1" hangingPunct="1">
              <a:defRPr/>
            </a:pPr>
            <a:endParaRPr lang="en-US" altLang="en-US" sz="2000" i="1" dirty="0">
              <a:latin typeface="+mn-lt"/>
            </a:endParaRPr>
          </a:p>
          <a:p>
            <a:pPr marL="342900" indent="-342900">
              <a:buClr>
                <a:schemeClr val="tx1"/>
              </a:buClr>
              <a:buFont typeface="Arial" panose="020B0604020202020204" pitchFamily="34" charset="0"/>
              <a:buChar char="•"/>
              <a:defRPr/>
            </a:pPr>
            <a:r>
              <a:rPr lang="en-US" altLang="en-US" sz="2000" b="1" dirty="0">
                <a:latin typeface="+mn-lt"/>
              </a:rPr>
              <a:t>For paper test administrations:</a:t>
            </a:r>
            <a:r>
              <a:rPr lang="en-US" altLang="en-US" sz="2000" dirty="0">
                <a:latin typeface="+mn-lt"/>
              </a:rPr>
              <a:t> Test administrators must verify roster, number of books, and answer sheets received.</a:t>
            </a:r>
          </a:p>
          <a:p>
            <a:pPr marL="342900" indent="-342900">
              <a:buClr>
                <a:schemeClr val="tx1"/>
              </a:buClr>
              <a:buFont typeface="Arial" panose="020B0604020202020204" pitchFamily="34" charset="0"/>
              <a:buChar char="•"/>
              <a:defRPr/>
            </a:pPr>
            <a:endParaRPr lang="en-US" altLang="en-US" sz="2000" dirty="0">
              <a:latin typeface="+mn-lt"/>
            </a:endParaRPr>
          </a:p>
          <a:p>
            <a:pPr marL="342900" indent="-342900">
              <a:buFont typeface="Arial" panose="020B0604020202020204" pitchFamily="34" charset="0"/>
              <a:buChar char="•"/>
              <a:defRPr/>
            </a:pPr>
            <a:r>
              <a:rPr lang="en-US" sz="2000" b="1" dirty="0">
                <a:latin typeface="+mn-lt"/>
              </a:rPr>
              <a:t>For online only test administrations: </a:t>
            </a:r>
            <a:r>
              <a:rPr lang="en-US" sz="2000" dirty="0">
                <a:latin typeface="+mn-lt"/>
              </a:rPr>
              <a:t>During materials distribution, test administrators should confirm they have a test ticket for each student listed on their testing roster. </a:t>
            </a:r>
            <a:r>
              <a:rPr lang="en-US" altLang="en-US" sz="2000" dirty="0">
                <a:latin typeface="+mn-lt"/>
              </a:rPr>
              <a:t>Once verified, you must sign the materials control form.</a:t>
            </a:r>
          </a:p>
          <a:p>
            <a:pPr marL="342900" indent="-342900">
              <a:buFont typeface="Arial" panose="020B0604020202020204" pitchFamily="34" charset="0"/>
              <a:buChar char="•"/>
              <a:defRPr/>
            </a:pPr>
            <a:endParaRPr lang="en-US" altLang="en-US" sz="2000" dirty="0">
              <a:latin typeface="+mn-lt"/>
            </a:endParaRPr>
          </a:p>
          <a:p>
            <a:pPr marL="342900" indent="-342900">
              <a:buFont typeface="Arial" panose="020B0604020202020204" pitchFamily="34" charset="0"/>
              <a:buChar char="•"/>
              <a:defRPr/>
            </a:pPr>
            <a:r>
              <a:rPr lang="en-US" altLang="en-US" sz="2000" dirty="0">
                <a:latin typeface="+mn-lt"/>
              </a:rPr>
              <a:t>Once you sign for test materials, it is your responsibility to maintain their security the entire time they are in your possession.</a:t>
            </a:r>
          </a:p>
          <a:p>
            <a:pPr marL="342900" indent="-342900">
              <a:buFont typeface="Arial" panose="020B0604020202020204" pitchFamily="34" charset="0"/>
              <a:buChar char="•"/>
              <a:defRPr/>
            </a:pPr>
            <a:endParaRPr lang="en-US" altLang="en-US" sz="2000" dirty="0">
              <a:latin typeface="+mn-lt"/>
            </a:endParaRPr>
          </a:p>
          <a:p>
            <a:pPr marL="342900" indent="-342900">
              <a:buFont typeface="Arial" panose="020B0604020202020204" pitchFamily="34" charset="0"/>
              <a:buChar char="•"/>
              <a:defRPr/>
            </a:pPr>
            <a:r>
              <a:rPr lang="en-US" altLang="en-US" sz="2000" dirty="0">
                <a:latin typeface="+mn-lt"/>
              </a:rPr>
              <a:t>Return </a:t>
            </a:r>
            <a:r>
              <a:rPr lang="en-US" altLang="en-US" sz="2000" u="sng" dirty="0">
                <a:latin typeface="+mn-lt"/>
              </a:rPr>
              <a:t>all</a:t>
            </a:r>
            <a:r>
              <a:rPr lang="en-US" altLang="en-US" sz="2000" dirty="0">
                <a:latin typeface="+mn-lt"/>
              </a:rPr>
              <a:t> test materials to the testing center at the completion of testing</a:t>
            </a:r>
            <a:r>
              <a:rPr lang="en-US" altLang="en-US" sz="2000" dirty="0">
                <a:solidFill>
                  <a:schemeClr val="accent2">
                    <a:lumMod val="50000"/>
                  </a:schemeClr>
                </a:solidFill>
                <a:latin typeface="+mn-lt"/>
              </a:rPr>
              <a:t>.</a:t>
            </a:r>
          </a:p>
          <a:p>
            <a:pPr marL="342900" indent="-342900">
              <a:buFont typeface="Arial" panose="020B0604020202020204" pitchFamily="34" charset="0"/>
              <a:buChar char="•"/>
              <a:defRPr/>
            </a:pPr>
            <a:endParaRPr lang="en-US" altLang="en-US" sz="2000" dirty="0">
              <a:solidFill>
                <a:schemeClr val="accent2">
                  <a:lumMod val="50000"/>
                </a:schemeClr>
              </a:solidFill>
              <a:latin typeface="+mn-lt"/>
            </a:endParaRPr>
          </a:p>
          <a:p>
            <a:pPr marL="342900" indent="-342900">
              <a:buFont typeface="Arial" panose="020B0604020202020204" pitchFamily="34" charset="0"/>
              <a:buChar char="•"/>
              <a:defRPr/>
            </a:pPr>
            <a:r>
              <a:rPr lang="en-US" altLang="en-US" sz="2000" dirty="0">
                <a:latin typeface="+mn-lt"/>
              </a:rPr>
              <a:t>Test Coordinator will verify all test materials has been returned and online tests have been submitted. TC will sign in materials on the materials control form.</a:t>
            </a:r>
          </a:p>
        </p:txBody>
      </p:sp>
      <p:sp>
        <p:nvSpPr>
          <p:cNvPr id="7" name="TextBox 6">
            <a:extLst>
              <a:ext uri="{FF2B5EF4-FFF2-40B4-BE49-F238E27FC236}">
                <a16:creationId xmlns:a16="http://schemas.microsoft.com/office/drawing/2014/main" id="{274B2D3F-C9BC-4C7E-9304-928A4EF89583}"/>
              </a:ext>
            </a:extLst>
          </p:cNvPr>
          <p:cNvSpPr txBox="1"/>
          <p:nvPr/>
        </p:nvSpPr>
        <p:spPr>
          <a:xfrm>
            <a:off x="10129990" y="4494167"/>
            <a:ext cx="1857806" cy="2031325"/>
          </a:xfrm>
          <a:prstGeom prst="rect">
            <a:avLst/>
          </a:prstGeom>
          <a:solidFill>
            <a:schemeClr val="accent1">
              <a:lumMod val="25000"/>
              <a:lumOff val="75000"/>
            </a:schemeClr>
          </a:solidFill>
        </p:spPr>
        <p:txBody>
          <a:bodyPr wrap="square" rtlCol="0">
            <a:spAutoFit/>
          </a:bodyPr>
          <a:lstStyle/>
          <a:p>
            <a:r>
              <a:rPr lang="en-US" dirty="0">
                <a:solidFill>
                  <a:srgbClr val="002060"/>
                </a:solidFill>
              </a:rPr>
              <a:t>**Note to CTC- edit and adjust these slides to reflect campus information such as pick up time and location.</a:t>
            </a:r>
          </a:p>
        </p:txBody>
      </p:sp>
    </p:spTree>
    <p:custDataLst>
      <p:tags r:id="rId1"/>
    </p:custDataLst>
    <p:extLst>
      <p:ext uri="{BB962C8B-B14F-4D97-AF65-F5344CB8AC3E}">
        <p14:creationId xmlns:p14="http://schemas.microsoft.com/office/powerpoint/2010/main" val="7613750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a:extLst>
              <a:ext uri="{FF2B5EF4-FFF2-40B4-BE49-F238E27FC236}">
                <a16:creationId xmlns:a16="http://schemas.microsoft.com/office/drawing/2014/main" id="{97A479B9-E6EB-41A5-94BF-BE5AB2EFBFAC}"/>
              </a:ext>
            </a:extLst>
          </p:cNvPr>
          <p:cNvSpPr txBox="1">
            <a:spLocks noChangeArrowheads="1"/>
          </p:cNvSpPr>
          <p:nvPr/>
        </p:nvSpPr>
        <p:spPr>
          <a:xfrm>
            <a:off x="365400" y="1575695"/>
            <a:ext cx="5097451" cy="4525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0000"/>
              </a:lnSpc>
              <a:buFont typeface="Arial"/>
              <a:buNone/>
              <a:defRPr/>
            </a:pPr>
            <a:r>
              <a:rPr lang="en-US" altLang="en-US" sz="1800" b="1" dirty="0"/>
              <a:t>MONITORS</a:t>
            </a:r>
          </a:p>
          <a:p>
            <a:pPr marL="0" indent="0">
              <a:lnSpc>
                <a:spcPct val="80000"/>
              </a:lnSpc>
              <a:buFont typeface="Arial"/>
              <a:buNone/>
              <a:defRPr/>
            </a:pPr>
            <a:endParaRPr lang="en-US" altLang="en-US" sz="1800" b="1" dirty="0"/>
          </a:p>
          <a:p>
            <a:pPr>
              <a:lnSpc>
                <a:spcPct val="80000"/>
              </a:lnSpc>
              <a:buFont typeface="Arial"/>
              <a:buChar char="•"/>
              <a:defRPr/>
            </a:pPr>
            <a:r>
              <a:rPr lang="en-US" altLang="en-US" sz="1800" dirty="0"/>
              <a:t>Students </a:t>
            </a:r>
            <a:r>
              <a:rPr lang="en-US" altLang="en-US" sz="1800" u="sng" dirty="0"/>
              <a:t>must be supervised</a:t>
            </a:r>
            <a:r>
              <a:rPr lang="en-US" altLang="en-US" sz="1800" dirty="0"/>
              <a:t> by an authorized person at all times.</a:t>
            </a:r>
          </a:p>
          <a:p>
            <a:pPr>
              <a:lnSpc>
                <a:spcPct val="80000"/>
              </a:lnSpc>
              <a:buFont typeface="Arial"/>
              <a:buChar char="•"/>
              <a:defRPr/>
            </a:pPr>
            <a:r>
              <a:rPr lang="en-US" sz="1800" dirty="0"/>
              <a:t>Always make sure restroom stations are covered.  </a:t>
            </a:r>
            <a:r>
              <a:rPr lang="en-US" altLang="en-US" sz="1800" dirty="0"/>
              <a:t>Students </a:t>
            </a:r>
            <a:r>
              <a:rPr lang="en-US" altLang="en-US" sz="1800" u="sng" dirty="0"/>
              <a:t>must be supervised</a:t>
            </a:r>
            <a:r>
              <a:rPr lang="en-US" altLang="en-US" sz="1800" dirty="0"/>
              <a:t> if they take a restroom break. Only one student at a time in the restroom unless you step in the restroom.</a:t>
            </a:r>
          </a:p>
          <a:p>
            <a:pPr>
              <a:lnSpc>
                <a:spcPct val="80000"/>
              </a:lnSpc>
              <a:buFont typeface="Arial"/>
              <a:buChar char="•"/>
              <a:defRPr/>
            </a:pPr>
            <a:r>
              <a:rPr lang="en-US" altLang="en-US" sz="1800" dirty="0"/>
              <a:t>If you notice instructional material posted inside or outside of classroom, please remove and/or let test administrator know.</a:t>
            </a:r>
          </a:p>
          <a:p>
            <a:pPr>
              <a:lnSpc>
                <a:spcPct val="80000"/>
              </a:lnSpc>
              <a:buFont typeface="Arial"/>
              <a:buChar char="•"/>
              <a:defRPr/>
            </a:pPr>
            <a:r>
              <a:rPr lang="en-US" sz="1800" dirty="0"/>
              <a:t>Please let other monitors know if you are leaving the testing area.</a:t>
            </a:r>
          </a:p>
          <a:p>
            <a:pPr>
              <a:lnSpc>
                <a:spcPct val="80000"/>
              </a:lnSpc>
              <a:buFont typeface="Arial"/>
              <a:buChar char="•"/>
              <a:defRPr/>
            </a:pPr>
            <a:endParaRPr lang="en-US" altLang="en-US" sz="1800" dirty="0">
              <a:solidFill>
                <a:schemeClr val="tx1">
                  <a:lumMod val="85000"/>
                  <a:lumOff val="15000"/>
                </a:schemeClr>
              </a:solidFill>
            </a:endParaRPr>
          </a:p>
          <a:p>
            <a:pPr>
              <a:lnSpc>
                <a:spcPct val="80000"/>
              </a:lnSpc>
              <a:buFont typeface="Arial"/>
              <a:buChar char="•"/>
              <a:defRPr/>
            </a:pPr>
            <a:endParaRPr lang="en-US" altLang="en-US" sz="1800" dirty="0">
              <a:solidFill>
                <a:schemeClr val="tx1">
                  <a:lumMod val="85000"/>
                  <a:lumOff val="15000"/>
                </a:schemeClr>
              </a:solidFill>
            </a:endParaRPr>
          </a:p>
        </p:txBody>
      </p:sp>
      <p:sp>
        <p:nvSpPr>
          <p:cNvPr id="7" name="Rectangle 3">
            <a:extLst>
              <a:ext uri="{FF2B5EF4-FFF2-40B4-BE49-F238E27FC236}">
                <a16:creationId xmlns:a16="http://schemas.microsoft.com/office/drawing/2014/main" id="{44D6A73F-2DD3-4052-A923-E0158F5A604F}"/>
              </a:ext>
            </a:extLst>
          </p:cNvPr>
          <p:cNvSpPr txBox="1">
            <a:spLocks noChangeArrowheads="1"/>
          </p:cNvSpPr>
          <p:nvPr/>
        </p:nvSpPr>
        <p:spPr>
          <a:xfrm>
            <a:off x="5558040" y="1575695"/>
            <a:ext cx="6204469" cy="4876800"/>
          </a:xfrm>
          <a:prstGeom prst="rect">
            <a:avLst/>
          </a:prstGeom>
        </p:spPr>
        <p:txBody>
          <a:bodyPr>
            <a:normAutofit fontScale="70000" lnSpcReduction="20000"/>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marL="0" indent="0" fontAlgn="auto">
              <a:lnSpc>
                <a:spcPct val="80000"/>
              </a:lnSpc>
              <a:buClrTx/>
              <a:buNone/>
              <a:defRPr/>
            </a:pPr>
            <a:r>
              <a:rPr lang="en-US" altLang="en-US" sz="2600" b="1" dirty="0">
                <a:solidFill>
                  <a:schemeClr val="tx1"/>
                </a:solidFill>
              </a:rPr>
              <a:t>TEST RELIEVER</a:t>
            </a:r>
          </a:p>
          <a:p>
            <a:pPr fontAlgn="auto">
              <a:lnSpc>
                <a:spcPct val="80000"/>
              </a:lnSpc>
              <a:buClrTx/>
              <a:buFont typeface="Arial" panose="020B0604020202020204" pitchFamily="34" charset="0"/>
              <a:buChar char="•"/>
              <a:defRPr/>
            </a:pPr>
            <a:r>
              <a:rPr lang="en-US" altLang="en-US" sz="2600" dirty="0">
                <a:solidFill>
                  <a:schemeClr val="tx1"/>
                </a:solidFill>
              </a:rPr>
              <a:t>Make sure you sign in and out when you relieve a teacher. First and last name must be included—no initials!</a:t>
            </a:r>
          </a:p>
          <a:p>
            <a:pPr fontAlgn="auto">
              <a:lnSpc>
                <a:spcPct val="80000"/>
              </a:lnSpc>
              <a:buClrTx/>
              <a:buFont typeface="Arial" panose="020B0604020202020204" pitchFamily="34" charset="0"/>
              <a:buChar char="•"/>
              <a:defRPr/>
            </a:pPr>
            <a:r>
              <a:rPr lang="en-US" altLang="en-US" sz="2600" dirty="0">
                <a:solidFill>
                  <a:schemeClr val="tx1"/>
                </a:solidFill>
              </a:rPr>
              <a:t>Make sure you actively monitor students while in testing site.</a:t>
            </a:r>
          </a:p>
          <a:p>
            <a:pPr fontAlgn="auto">
              <a:lnSpc>
                <a:spcPct val="80000"/>
              </a:lnSpc>
              <a:buClrTx/>
              <a:buFont typeface="Arial" panose="020B0604020202020204" pitchFamily="34" charset="0"/>
              <a:buChar char="•"/>
              <a:defRPr/>
            </a:pPr>
            <a:r>
              <a:rPr lang="en-US" altLang="en-US" sz="2600" dirty="0">
                <a:solidFill>
                  <a:schemeClr val="tx1"/>
                </a:solidFill>
              </a:rPr>
              <a:t>If a student has to be moved, make sure they do NOT carry their test material.</a:t>
            </a:r>
          </a:p>
          <a:p>
            <a:pPr fontAlgn="auto">
              <a:lnSpc>
                <a:spcPct val="80000"/>
              </a:lnSpc>
              <a:buClrTx/>
              <a:buFont typeface="Arial" panose="020B0604020202020204" pitchFamily="34" charset="0"/>
              <a:buChar char="•"/>
              <a:defRPr/>
            </a:pPr>
            <a:r>
              <a:rPr lang="en-US" altLang="en-US" sz="2600" dirty="0">
                <a:solidFill>
                  <a:schemeClr val="tx1"/>
                </a:solidFill>
              </a:rPr>
              <a:t>Students </a:t>
            </a:r>
            <a:r>
              <a:rPr lang="en-US" altLang="en-US" sz="2600" u="sng" dirty="0">
                <a:solidFill>
                  <a:schemeClr val="tx1"/>
                </a:solidFill>
              </a:rPr>
              <a:t>must be supervised</a:t>
            </a:r>
            <a:r>
              <a:rPr lang="en-US" altLang="en-US" sz="2600" dirty="0">
                <a:solidFill>
                  <a:schemeClr val="tx1"/>
                </a:solidFill>
              </a:rPr>
              <a:t> by an authorized person at all times.</a:t>
            </a:r>
          </a:p>
          <a:p>
            <a:pPr fontAlgn="auto">
              <a:lnSpc>
                <a:spcPct val="80000"/>
              </a:lnSpc>
              <a:buClrTx/>
              <a:buFont typeface="Arial" panose="020B0604020202020204" pitchFamily="34" charset="0"/>
              <a:buChar char="•"/>
              <a:defRPr/>
            </a:pPr>
            <a:r>
              <a:rPr lang="en-US" altLang="en-US" sz="2600" dirty="0">
                <a:solidFill>
                  <a:schemeClr val="tx1"/>
                </a:solidFill>
              </a:rPr>
              <a:t>Students may use highlighters to emphasize important information on a subject-area test. (Students should not get any marking on the black ticking lines.)</a:t>
            </a:r>
          </a:p>
          <a:p>
            <a:pPr fontAlgn="auto">
              <a:lnSpc>
                <a:spcPct val="80000"/>
              </a:lnSpc>
              <a:buClrTx/>
              <a:buFont typeface="Arial" panose="020B0604020202020204" pitchFamily="34" charset="0"/>
              <a:buChar char="•"/>
              <a:defRPr/>
            </a:pPr>
            <a:r>
              <a:rPr lang="en-US" altLang="en-US" sz="2600" dirty="0">
                <a:solidFill>
                  <a:schemeClr val="tx1"/>
                </a:solidFill>
              </a:rPr>
              <a:t>If you notice instructional material posted inside or outside of classroom, please remove and/or let test administrator know.</a:t>
            </a:r>
          </a:p>
          <a:p>
            <a:pPr fontAlgn="auto">
              <a:lnSpc>
                <a:spcPct val="80000"/>
              </a:lnSpc>
              <a:buClrTx/>
              <a:buFont typeface="Arial" panose="020B0604020202020204" pitchFamily="34" charset="0"/>
              <a:buChar char="•"/>
              <a:defRPr/>
            </a:pPr>
            <a:r>
              <a:rPr lang="en-US" altLang="en-US" sz="2600" dirty="0">
                <a:solidFill>
                  <a:schemeClr val="tx1"/>
                </a:solidFill>
              </a:rPr>
              <a:t>Review testing locations so that you can assist students in getting to their test sites.</a:t>
            </a:r>
            <a:r>
              <a:rPr lang="en-US" sz="2600" dirty="0">
                <a:solidFill>
                  <a:schemeClr val="tx1"/>
                </a:solidFill>
              </a:rPr>
              <a:t> </a:t>
            </a:r>
          </a:p>
          <a:p>
            <a:pPr fontAlgn="auto">
              <a:lnSpc>
                <a:spcPct val="80000"/>
              </a:lnSpc>
              <a:buClrTx/>
              <a:buFont typeface="Arial" panose="020B0604020202020204" pitchFamily="34" charset="0"/>
              <a:buChar char="•"/>
              <a:defRPr/>
            </a:pPr>
            <a:r>
              <a:rPr lang="en-US" sz="2600" dirty="0">
                <a:solidFill>
                  <a:schemeClr val="tx1"/>
                </a:solidFill>
              </a:rPr>
              <a:t>Do not leave the testing area for prolonged periods of time.</a:t>
            </a:r>
          </a:p>
          <a:p>
            <a:pPr fontAlgn="auto">
              <a:lnSpc>
                <a:spcPct val="80000"/>
              </a:lnSpc>
              <a:buClrTx/>
              <a:buFont typeface="Arial" panose="020B0604020202020204" pitchFamily="34" charset="0"/>
              <a:buChar char="•"/>
              <a:defRPr/>
            </a:pPr>
            <a:r>
              <a:rPr lang="en-US" sz="2600" dirty="0">
                <a:solidFill>
                  <a:schemeClr val="tx1"/>
                </a:solidFill>
              </a:rPr>
              <a:t>Relieve test administrators for breaks as needed.</a:t>
            </a:r>
          </a:p>
          <a:p>
            <a:pPr fontAlgn="auto">
              <a:lnSpc>
                <a:spcPct val="80000"/>
              </a:lnSpc>
              <a:buClrTx/>
              <a:buFont typeface="Arial" panose="020B0604020202020204" pitchFamily="34" charset="0"/>
              <a:buChar char="•"/>
              <a:defRPr/>
            </a:pPr>
            <a:r>
              <a:rPr lang="en-US" sz="2600" dirty="0">
                <a:solidFill>
                  <a:schemeClr val="tx1"/>
                </a:solidFill>
              </a:rPr>
              <a:t>Pay attention to the classrooms you are assigned.</a:t>
            </a:r>
            <a:endParaRPr lang="en-US" altLang="en-US" sz="2600" dirty="0">
              <a:solidFill>
                <a:schemeClr val="tx1"/>
              </a:solidFill>
            </a:endParaRPr>
          </a:p>
          <a:p>
            <a:pPr fontAlgn="auto">
              <a:lnSpc>
                <a:spcPct val="80000"/>
              </a:lnSpc>
              <a:defRPr/>
            </a:pPr>
            <a:endParaRPr lang="en-US" altLang="en-US" sz="1800" dirty="0"/>
          </a:p>
        </p:txBody>
      </p:sp>
      <p:sp>
        <p:nvSpPr>
          <p:cNvPr id="8" name="Title 12">
            <a:extLst>
              <a:ext uri="{FF2B5EF4-FFF2-40B4-BE49-F238E27FC236}">
                <a16:creationId xmlns:a16="http://schemas.microsoft.com/office/drawing/2014/main" id="{85AD375E-37EC-46E8-B251-317F91B21928}"/>
              </a:ext>
            </a:extLst>
          </p:cNvPr>
          <p:cNvSpPr>
            <a:spLocks noGrp="1"/>
          </p:cNvSpPr>
          <p:nvPr>
            <p:ph type="title"/>
          </p:nvPr>
        </p:nvSpPr>
        <p:spPr>
          <a:xfrm>
            <a:off x="429491" y="332508"/>
            <a:ext cx="11333018" cy="1082354"/>
          </a:xfrm>
          <a:solidFill>
            <a:schemeClr val="tx1"/>
          </a:solidFill>
        </p:spPr>
        <p:txBody>
          <a:bodyPr>
            <a:normAutofit fontScale="90000"/>
          </a:bodyPr>
          <a:lstStyle/>
          <a:p>
            <a:r>
              <a:rPr lang="en-US" b="1" dirty="0">
                <a:latin typeface="+mn-lt"/>
              </a:rPr>
              <a:t>Campus Specific Information:  Test Monitor/Test Reliever Information</a:t>
            </a:r>
          </a:p>
        </p:txBody>
      </p:sp>
    </p:spTree>
    <p:custDataLst>
      <p:tags r:id="rId1"/>
    </p:custDataLst>
    <p:extLst>
      <p:ext uri="{BB962C8B-B14F-4D97-AF65-F5344CB8AC3E}">
        <p14:creationId xmlns:p14="http://schemas.microsoft.com/office/powerpoint/2010/main" val="40453636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3"/>
          <p:cNvSpPr>
            <a:spLocks noGrp="1" noChangeArrowheads="1"/>
          </p:cNvSpPr>
          <p:nvPr>
            <p:ph idx="1"/>
          </p:nvPr>
        </p:nvSpPr>
        <p:spPr>
          <a:xfrm>
            <a:off x="5323509" y="1785451"/>
            <a:ext cx="6400800" cy="5146687"/>
          </a:xfrm>
        </p:spPr>
        <p:txBody>
          <a:bodyPr rtlCol="0">
            <a:normAutofit/>
          </a:bodyPr>
          <a:lstStyle/>
          <a:p>
            <a:pPr marL="329272" indent="-240094">
              <a:lnSpc>
                <a:spcPct val="80000"/>
              </a:lnSpc>
              <a:spcBef>
                <a:spcPts val="0"/>
              </a:spcBef>
              <a:buClr>
                <a:schemeClr val="tx1"/>
              </a:buClr>
              <a:defRPr/>
            </a:pPr>
            <a:r>
              <a:rPr lang="en-US" sz="2000" dirty="0">
                <a:solidFill>
                  <a:schemeClr val="tx1"/>
                </a:solidFill>
                <a:cs typeface="Times" pitchFamily="18" charset="0"/>
              </a:rPr>
              <a:t>All students will report to their testing site.  Please review small group information with your students prior to testing.</a:t>
            </a:r>
          </a:p>
          <a:p>
            <a:pPr marL="329272" indent="-240094">
              <a:lnSpc>
                <a:spcPct val="80000"/>
              </a:lnSpc>
              <a:spcBef>
                <a:spcPts val="0"/>
              </a:spcBef>
              <a:buClr>
                <a:schemeClr val="tx1"/>
              </a:buClr>
              <a:defRPr/>
            </a:pPr>
            <a:r>
              <a:rPr lang="en-US" sz="2000" dirty="0">
                <a:solidFill>
                  <a:schemeClr val="tx1"/>
                </a:solidFill>
                <a:cs typeface="Times" pitchFamily="18" charset="0"/>
              </a:rPr>
              <a:t>Be at your testing location </a:t>
            </a:r>
            <a:r>
              <a:rPr lang="en-US" sz="2000" u="sng" dirty="0">
                <a:solidFill>
                  <a:schemeClr val="tx1"/>
                </a:solidFill>
                <a:cs typeface="Times" pitchFamily="18" charset="0"/>
              </a:rPr>
              <a:t>before</a:t>
            </a:r>
            <a:r>
              <a:rPr lang="en-US" sz="2000" dirty="0">
                <a:solidFill>
                  <a:schemeClr val="tx1"/>
                </a:solidFill>
                <a:cs typeface="Times" pitchFamily="18" charset="0"/>
              </a:rPr>
              <a:t> the students arrive.</a:t>
            </a:r>
          </a:p>
          <a:p>
            <a:pPr marL="329272" indent="-240094">
              <a:lnSpc>
                <a:spcPct val="80000"/>
              </a:lnSpc>
              <a:spcBef>
                <a:spcPts val="0"/>
              </a:spcBef>
              <a:buClr>
                <a:schemeClr val="tx1"/>
              </a:buClr>
              <a:defRPr/>
            </a:pPr>
            <a:r>
              <a:rPr lang="en-US" sz="2000" dirty="0">
                <a:solidFill>
                  <a:schemeClr val="tx1"/>
                </a:solidFill>
                <a:cs typeface="Times" pitchFamily="18" charset="0"/>
              </a:rPr>
              <a:t>Complete the seating chart once you have verified students are in the correct location.</a:t>
            </a:r>
          </a:p>
          <a:p>
            <a:pPr marL="329272" indent="-240094">
              <a:lnSpc>
                <a:spcPct val="80000"/>
              </a:lnSpc>
              <a:spcBef>
                <a:spcPts val="0"/>
              </a:spcBef>
              <a:buClr>
                <a:schemeClr val="tx1"/>
              </a:buClr>
              <a:defRPr/>
            </a:pPr>
            <a:r>
              <a:rPr lang="en-US" sz="2000" dirty="0">
                <a:solidFill>
                  <a:schemeClr val="tx1"/>
                </a:solidFill>
                <a:cs typeface="Times" pitchFamily="18" charset="0"/>
              </a:rPr>
              <a:t>Collect cell phones and have student backpacks placed at the front of the room. Read cell phone script.</a:t>
            </a:r>
          </a:p>
          <a:p>
            <a:pPr marL="329272" indent="-240094">
              <a:lnSpc>
                <a:spcPct val="80000"/>
              </a:lnSpc>
              <a:spcBef>
                <a:spcPts val="0"/>
              </a:spcBef>
              <a:buClr>
                <a:schemeClr val="tx1"/>
              </a:buClr>
              <a:defRPr/>
            </a:pPr>
            <a:r>
              <a:rPr lang="en-US" sz="2000" dirty="0">
                <a:solidFill>
                  <a:schemeClr val="tx1"/>
                </a:solidFill>
                <a:cs typeface="Times" pitchFamily="18" charset="0"/>
              </a:rPr>
              <a:t>No personal belongings/books/papers/etc. on student desks. </a:t>
            </a:r>
          </a:p>
          <a:p>
            <a:pPr marL="329272" indent="-240094">
              <a:lnSpc>
                <a:spcPct val="80000"/>
              </a:lnSpc>
              <a:spcBef>
                <a:spcPts val="0"/>
              </a:spcBef>
              <a:buClr>
                <a:schemeClr val="tx1"/>
              </a:buClr>
              <a:defRPr/>
            </a:pPr>
            <a:r>
              <a:rPr lang="en-US" sz="2000" dirty="0">
                <a:solidFill>
                  <a:schemeClr val="tx1"/>
                </a:solidFill>
                <a:cs typeface="Times" pitchFamily="18" charset="0"/>
              </a:rPr>
              <a:t>Cell phones should not be returned until </a:t>
            </a:r>
            <a:r>
              <a:rPr lang="en-US" sz="2000" b="1" u="sng" dirty="0">
                <a:cs typeface="Times" pitchFamily="18" charset="0"/>
              </a:rPr>
              <a:t>all</a:t>
            </a:r>
            <a:r>
              <a:rPr lang="en-US" sz="2000" b="1" dirty="0">
                <a:solidFill>
                  <a:schemeClr val="tx1"/>
                </a:solidFill>
                <a:cs typeface="Times" pitchFamily="18" charset="0"/>
              </a:rPr>
              <a:t> </a:t>
            </a:r>
            <a:r>
              <a:rPr lang="en-US" sz="2000" dirty="0">
                <a:solidFill>
                  <a:schemeClr val="tx1"/>
                </a:solidFill>
                <a:cs typeface="Times" pitchFamily="18" charset="0"/>
              </a:rPr>
              <a:t>testing is complete. </a:t>
            </a:r>
          </a:p>
          <a:p>
            <a:pPr marL="329272" indent="-240094">
              <a:lnSpc>
                <a:spcPct val="80000"/>
              </a:lnSpc>
              <a:spcBef>
                <a:spcPts val="0"/>
              </a:spcBef>
              <a:buClr>
                <a:schemeClr val="tx1"/>
              </a:buClr>
              <a:defRPr/>
            </a:pPr>
            <a:r>
              <a:rPr lang="en-US" sz="2000" dirty="0">
                <a:solidFill>
                  <a:schemeClr val="tx1"/>
                </a:solidFill>
                <a:cs typeface="Times" pitchFamily="18" charset="0"/>
              </a:rPr>
              <a:t>Computers not used for testing should be off. No electronic devices (teacher and student) should be visible during testing.</a:t>
            </a:r>
          </a:p>
          <a:p>
            <a:pPr marL="329272" indent="-240094">
              <a:lnSpc>
                <a:spcPct val="80000"/>
              </a:lnSpc>
              <a:spcBef>
                <a:spcPts val="0"/>
              </a:spcBef>
              <a:buClr>
                <a:schemeClr val="tx1"/>
              </a:buClr>
              <a:defRPr/>
            </a:pPr>
            <a:r>
              <a:rPr lang="en-US" sz="2000" dirty="0">
                <a:solidFill>
                  <a:schemeClr val="tx1"/>
                </a:solidFill>
                <a:cs typeface="Times" pitchFamily="18" charset="0"/>
              </a:rPr>
              <a:t>Take attendance using the absentee form provided.</a:t>
            </a:r>
          </a:p>
          <a:p>
            <a:pPr marL="329272" indent="-240094">
              <a:lnSpc>
                <a:spcPct val="80000"/>
              </a:lnSpc>
              <a:spcBef>
                <a:spcPts val="0"/>
              </a:spcBef>
              <a:buClr>
                <a:schemeClr val="tx1"/>
              </a:buClr>
              <a:defRPr/>
            </a:pPr>
            <a:r>
              <a:rPr lang="en-US" sz="2000" dirty="0">
                <a:solidFill>
                  <a:schemeClr val="tx1"/>
                </a:solidFill>
                <a:cs typeface="Times" pitchFamily="18" charset="0"/>
              </a:rPr>
              <a:t>All doors should remain open during testing.</a:t>
            </a:r>
          </a:p>
          <a:p>
            <a:pPr marL="89178" indent="0">
              <a:lnSpc>
                <a:spcPct val="80000"/>
              </a:lnSpc>
              <a:spcBef>
                <a:spcPts val="0"/>
              </a:spcBef>
              <a:buClr>
                <a:schemeClr val="accent3"/>
              </a:buClr>
              <a:buNone/>
              <a:defRPr/>
            </a:pPr>
            <a:endParaRPr lang="en-US" dirty="0">
              <a:solidFill>
                <a:schemeClr val="tx1">
                  <a:lumMod val="85000"/>
                  <a:lumOff val="15000"/>
                </a:schemeClr>
              </a:solidFill>
              <a:latin typeface="Times" pitchFamily="18" charset="0"/>
              <a:cs typeface="Times" pitchFamily="18" charset="0"/>
            </a:endParaRPr>
          </a:p>
          <a:p>
            <a:pPr marL="329272" indent="-240094">
              <a:lnSpc>
                <a:spcPct val="80000"/>
              </a:lnSpc>
              <a:spcBef>
                <a:spcPts val="0"/>
              </a:spcBef>
              <a:buClr>
                <a:schemeClr val="accent3"/>
              </a:buClr>
              <a:buFont typeface="Wingdings 2"/>
              <a:buChar char=""/>
              <a:defRPr/>
            </a:pPr>
            <a:endParaRPr lang="en-US" sz="1050" dirty="0">
              <a:solidFill>
                <a:schemeClr val="tx1">
                  <a:lumMod val="85000"/>
                  <a:lumOff val="15000"/>
                </a:schemeClr>
              </a:solidFill>
            </a:endParaRPr>
          </a:p>
        </p:txBody>
      </p:sp>
      <p:graphicFrame>
        <p:nvGraphicFramePr>
          <p:cNvPr id="10" name="Table 9">
            <a:extLst>
              <a:ext uri="{FF2B5EF4-FFF2-40B4-BE49-F238E27FC236}">
                <a16:creationId xmlns:a16="http://schemas.microsoft.com/office/drawing/2014/main" id="{31A7E20A-9EFD-4F58-B177-CCD45DB6C777}"/>
              </a:ext>
            </a:extLst>
          </p:cNvPr>
          <p:cNvGraphicFramePr>
            <a:graphicFrameLocks noGrp="1"/>
          </p:cNvGraphicFramePr>
          <p:nvPr>
            <p:extLst>
              <p:ext uri="{D42A27DB-BD31-4B8C-83A1-F6EECF244321}">
                <p14:modId xmlns:p14="http://schemas.microsoft.com/office/powerpoint/2010/main" val="1085333737"/>
              </p:ext>
            </p:extLst>
          </p:nvPr>
        </p:nvGraphicFramePr>
        <p:xfrm>
          <a:off x="429491" y="1454327"/>
          <a:ext cx="4600575" cy="4796845"/>
        </p:xfrm>
        <a:graphic>
          <a:graphicData uri="http://schemas.openxmlformats.org/drawingml/2006/table">
            <a:tbl>
              <a:tblPr firstRow="1" bandRow="1">
                <a:tableStyleId>{69C7853C-536D-4A76-A0AE-DD22124D55A5}</a:tableStyleId>
              </a:tblPr>
              <a:tblGrid>
                <a:gridCol w="1171692">
                  <a:extLst>
                    <a:ext uri="{9D8B030D-6E8A-4147-A177-3AD203B41FA5}">
                      <a16:colId xmlns:a16="http://schemas.microsoft.com/office/drawing/2014/main" val="20000"/>
                    </a:ext>
                  </a:extLst>
                </a:gridCol>
                <a:gridCol w="3428883">
                  <a:extLst>
                    <a:ext uri="{9D8B030D-6E8A-4147-A177-3AD203B41FA5}">
                      <a16:colId xmlns:a16="http://schemas.microsoft.com/office/drawing/2014/main" val="20001"/>
                    </a:ext>
                  </a:extLst>
                </a:gridCol>
              </a:tblGrid>
              <a:tr h="569607">
                <a:tc>
                  <a:txBody>
                    <a:bodyPr/>
                    <a:lstStyle/>
                    <a:p>
                      <a:r>
                        <a:rPr lang="en-US" sz="1800" dirty="0"/>
                        <a:t>Time</a:t>
                      </a:r>
                    </a:p>
                  </a:txBody>
                  <a:tcPr marL="91437" marR="91437" marT="45731" marB="45731"/>
                </a:tc>
                <a:tc>
                  <a:txBody>
                    <a:bodyPr/>
                    <a:lstStyle/>
                    <a:p>
                      <a:r>
                        <a:rPr lang="en-US" sz="1800" dirty="0"/>
                        <a:t>Task</a:t>
                      </a:r>
                    </a:p>
                  </a:txBody>
                  <a:tcPr marL="91437" marR="91437" marT="45731" marB="45731"/>
                </a:tc>
                <a:extLst>
                  <a:ext uri="{0D108BD9-81ED-4DB2-BD59-A6C34878D82A}">
                    <a16:rowId xmlns:a16="http://schemas.microsoft.com/office/drawing/2014/main" val="10000"/>
                  </a:ext>
                </a:extLst>
              </a:tr>
              <a:tr h="370928">
                <a:tc>
                  <a:txBody>
                    <a:bodyPr/>
                    <a:lstStyle/>
                    <a:p>
                      <a:r>
                        <a:rPr lang="en-US" sz="1800" dirty="0"/>
                        <a:t>8:00-8:30</a:t>
                      </a:r>
                    </a:p>
                  </a:txBody>
                  <a:tcPr marL="91437" marR="91437" marT="45731" marB="45731"/>
                </a:tc>
                <a:tc>
                  <a:txBody>
                    <a:bodyPr/>
                    <a:lstStyle/>
                    <a:p>
                      <a:r>
                        <a:rPr lang="en-US" sz="1800" dirty="0"/>
                        <a:t>Pick Up Testing</a:t>
                      </a:r>
                      <a:r>
                        <a:rPr lang="en-US" sz="1800" baseline="0" dirty="0"/>
                        <a:t> Material</a:t>
                      </a:r>
                      <a:endParaRPr lang="en-US" sz="1800" dirty="0"/>
                    </a:p>
                  </a:txBody>
                  <a:tcPr marL="91437" marR="91437" marT="45731" marB="45731"/>
                </a:tc>
                <a:extLst>
                  <a:ext uri="{0D108BD9-81ED-4DB2-BD59-A6C34878D82A}">
                    <a16:rowId xmlns:a16="http://schemas.microsoft.com/office/drawing/2014/main" val="10001"/>
                  </a:ext>
                </a:extLst>
              </a:tr>
              <a:tr h="1189003">
                <a:tc>
                  <a:txBody>
                    <a:bodyPr/>
                    <a:lstStyle/>
                    <a:p>
                      <a:r>
                        <a:rPr lang="en-US" sz="1800" dirty="0"/>
                        <a:t>9:15-9:30</a:t>
                      </a:r>
                    </a:p>
                  </a:txBody>
                  <a:tcPr marL="91437" marR="91437" marT="45731" marB="45731"/>
                </a:tc>
                <a:tc>
                  <a:txBody>
                    <a:bodyPr/>
                    <a:lstStyle/>
                    <a:p>
                      <a:pPr lvl="0"/>
                      <a:r>
                        <a:rPr lang="en-US" sz="1800" dirty="0"/>
                        <a:t>Check attendance/review seating charts. Collect cell phones and read script</a:t>
                      </a:r>
                    </a:p>
                    <a:p>
                      <a:pPr lvl="0"/>
                      <a:r>
                        <a:rPr lang="en-US" sz="1800" dirty="0"/>
                        <a:t>Have students sign cell phone oath</a:t>
                      </a:r>
                    </a:p>
                  </a:txBody>
                  <a:tcPr marL="91437" marR="91437" marT="45731" marB="45731"/>
                </a:tc>
                <a:extLst>
                  <a:ext uri="{0D108BD9-81ED-4DB2-BD59-A6C34878D82A}">
                    <a16:rowId xmlns:a16="http://schemas.microsoft.com/office/drawing/2014/main" val="10002"/>
                  </a:ext>
                </a:extLst>
              </a:tr>
              <a:tr h="640232">
                <a:tc>
                  <a:txBody>
                    <a:bodyPr/>
                    <a:lstStyle/>
                    <a:p>
                      <a:r>
                        <a:rPr lang="en-US" sz="1800" dirty="0"/>
                        <a:t>9:30-9:45</a:t>
                      </a:r>
                    </a:p>
                  </a:txBody>
                  <a:tcPr marL="91437" marR="91437" marT="45731" marB="45731"/>
                </a:tc>
                <a:tc>
                  <a:txBody>
                    <a:bodyPr/>
                    <a:lstStyle/>
                    <a:p>
                      <a:pPr lvl="0"/>
                      <a:r>
                        <a:rPr lang="en-US" sz="1800" dirty="0"/>
                        <a:t>Pass out materials</a:t>
                      </a:r>
                    </a:p>
                    <a:p>
                      <a:pPr lvl="0"/>
                      <a:r>
                        <a:rPr lang="en-US" sz="1800" dirty="0"/>
                        <a:t>Begin reading directions</a:t>
                      </a:r>
                    </a:p>
                  </a:txBody>
                  <a:tcPr marL="91437" marR="91437" marT="45731" marB="45731"/>
                </a:tc>
                <a:extLst>
                  <a:ext uri="{0D108BD9-81ED-4DB2-BD59-A6C34878D82A}">
                    <a16:rowId xmlns:a16="http://schemas.microsoft.com/office/drawing/2014/main" val="10003"/>
                  </a:ext>
                </a:extLst>
              </a:tr>
              <a:tr h="640232">
                <a:tc>
                  <a:txBody>
                    <a:bodyPr/>
                    <a:lstStyle/>
                    <a:p>
                      <a:r>
                        <a:rPr lang="en-US" sz="1800" dirty="0"/>
                        <a:t>9:45-10:00</a:t>
                      </a:r>
                    </a:p>
                  </a:txBody>
                  <a:tcPr marL="91437" marR="91437" marT="45731" marB="45731"/>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800" dirty="0"/>
                        <a:t>All testing sites should be able to start no later than 9:15</a:t>
                      </a:r>
                    </a:p>
                  </a:txBody>
                  <a:tcPr marL="91437" marR="91437" marT="45731" marB="45731"/>
                </a:tc>
                <a:extLst>
                  <a:ext uri="{0D108BD9-81ED-4DB2-BD59-A6C34878D82A}">
                    <a16:rowId xmlns:a16="http://schemas.microsoft.com/office/drawing/2014/main" val="10004"/>
                  </a:ext>
                </a:extLst>
              </a:tr>
              <a:tr h="370928">
                <a:tc>
                  <a:txBody>
                    <a:bodyPr/>
                    <a:lstStyle/>
                    <a:p>
                      <a:endParaRPr lang="en-US" sz="1800"/>
                    </a:p>
                  </a:txBody>
                  <a:tcPr marL="91437" marR="91437" marT="45731" marB="45731"/>
                </a:tc>
                <a:tc>
                  <a:txBody>
                    <a:bodyPr/>
                    <a:lstStyle/>
                    <a:p>
                      <a:r>
                        <a:rPr lang="en-US" sz="1800" dirty="0"/>
                        <a:t>Lunch</a:t>
                      </a:r>
                    </a:p>
                  </a:txBody>
                  <a:tcPr marL="91437" marR="91437" marT="45731" marB="45731"/>
                </a:tc>
                <a:extLst>
                  <a:ext uri="{0D108BD9-81ED-4DB2-BD59-A6C34878D82A}">
                    <a16:rowId xmlns:a16="http://schemas.microsoft.com/office/drawing/2014/main" val="10005"/>
                  </a:ext>
                </a:extLst>
              </a:tr>
              <a:tr h="370928">
                <a:tc>
                  <a:txBody>
                    <a:bodyPr/>
                    <a:lstStyle/>
                    <a:p>
                      <a:endParaRPr lang="en-US" sz="1800"/>
                    </a:p>
                  </a:txBody>
                  <a:tcPr marL="91437" marR="91437" marT="45731" marB="45731"/>
                </a:tc>
                <a:tc>
                  <a:txBody>
                    <a:bodyPr/>
                    <a:lstStyle/>
                    <a:p>
                      <a:r>
                        <a:rPr lang="en-US" sz="1800" dirty="0"/>
                        <a:t>Approximate</a:t>
                      </a:r>
                      <a:r>
                        <a:rPr lang="en-US" sz="1800" baseline="0" dirty="0"/>
                        <a:t> test start time</a:t>
                      </a:r>
                      <a:endParaRPr lang="en-US" sz="1800" dirty="0"/>
                    </a:p>
                  </a:txBody>
                  <a:tcPr marL="91437" marR="91437" marT="45731" marB="45731"/>
                </a:tc>
                <a:extLst>
                  <a:ext uri="{0D108BD9-81ED-4DB2-BD59-A6C34878D82A}">
                    <a16:rowId xmlns:a16="http://schemas.microsoft.com/office/drawing/2014/main" val="10006"/>
                  </a:ext>
                </a:extLst>
              </a:tr>
              <a:tr h="370928">
                <a:tc>
                  <a:txBody>
                    <a:bodyPr/>
                    <a:lstStyle/>
                    <a:p>
                      <a:endParaRPr lang="en-US" sz="1800"/>
                    </a:p>
                  </a:txBody>
                  <a:tcPr marL="91437" marR="91437" marT="45731" marB="45731"/>
                </a:tc>
                <a:tc>
                  <a:txBody>
                    <a:bodyPr/>
                    <a:lstStyle/>
                    <a:p>
                      <a:endParaRPr lang="en-US" sz="1800" dirty="0"/>
                    </a:p>
                  </a:txBody>
                  <a:tcPr marL="91437" marR="91437" marT="45731" marB="45731"/>
                </a:tc>
                <a:extLst>
                  <a:ext uri="{0D108BD9-81ED-4DB2-BD59-A6C34878D82A}">
                    <a16:rowId xmlns:a16="http://schemas.microsoft.com/office/drawing/2014/main" val="10007"/>
                  </a:ext>
                </a:extLst>
              </a:tr>
            </a:tbl>
          </a:graphicData>
        </a:graphic>
      </p:graphicFrame>
      <p:sp>
        <p:nvSpPr>
          <p:cNvPr id="7" name="Rectangle 6">
            <a:extLst>
              <a:ext uri="{FF2B5EF4-FFF2-40B4-BE49-F238E27FC236}">
                <a16:creationId xmlns:a16="http://schemas.microsoft.com/office/drawing/2014/main" id="{832399BF-7882-4049-B876-13C5654DF8FC}"/>
              </a:ext>
            </a:extLst>
          </p:cNvPr>
          <p:cNvSpPr/>
          <p:nvPr/>
        </p:nvSpPr>
        <p:spPr>
          <a:xfrm rot="19691268">
            <a:off x="769451" y="3491191"/>
            <a:ext cx="3152030" cy="1169551"/>
          </a:xfrm>
          <a:prstGeom prst="rect">
            <a:avLst/>
          </a:prstGeom>
          <a:solidFill>
            <a:schemeClr val="accent1">
              <a:lumMod val="75000"/>
            </a:schemeClr>
          </a:solidFill>
        </p:spPr>
        <p:txBody>
          <a:bodyPr wrap="square">
            <a:spAutoFit/>
          </a:bodyPr>
          <a:lstStyle/>
          <a:p>
            <a:pPr algn="ctr">
              <a:defRPr/>
            </a:pPr>
            <a:r>
              <a:rPr lang="en-US" sz="3500" b="1" dirty="0">
                <a:ln w="22225">
                  <a:solidFill>
                    <a:schemeClr val="tx1">
                      <a:lumMod val="95000"/>
                      <a:lumOff val="5000"/>
                    </a:schemeClr>
                  </a:solidFill>
                  <a:prstDash val="solid"/>
                </a:ln>
                <a:solidFill>
                  <a:schemeClr val="accent1">
                    <a:lumMod val="25000"/>
                    <a:lumOff val="75000"/>
                  </a:schemeClr>
                </a:solidFill>
              </a:rPr>
              <a:t>SAMPLE, TC should edit</a:t>
            </a:r>
          </a:p>
        </p:txBody>
      </p:sp>
      <p:sp>
        <p:nvSpPr>
          <p:cNvPr id="11" name="Title 12">
            <a:extLst>
              <a:ext uri="{FF2B5EF4-FFF2-40B4-BE49-F238E27FC236}">
                <a16:creationId xmlns:a16="http://schemas.microsoft.com/office/drawing/2014/main" id="{9A97CDC4-1DBA-4B95-A90E-332B3199AB6D}"/>
              </a:ext>
            </a:extLst>
          </p:cNvPr>
          <p:cNvSpPr txBox="1">
            <a:spLocks/>
          </p:cNvSpPr>
          <p:nvPr/>
        </p:nvSpPr>
        <p:spPr>
          <a:xfrm>
            <a:off x="429491" y="332508"/>
            <a:ext cx="11333018" cy="1082354"/>
          </a:xfrm>
          <a:prstGeom prst="rect">
            <a:avLst/>
          </a:prstGeom>
          <a:solidFill>
            <a:schemeClr val="tx1"/>
          </a:solidFill>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r>
              <a:rPr lang="en-US" b="1" dirty="0">
                <a:latin typeface="+mn-lt"/>
              </a:rPr>
              <a:t>Campus Specific Information:  Test Overview</a:t>
            </a:r>
          </a:p>
        </p:txBody>
      </p:sp>
    </p:spTree>
    <p:custDataLst>
      <p:tags r:id="rId1"/>
    </p:custDataLst>
    <p:extLst>
      <p:ext uri="{BB962C8B-B14F-4D97-AF65-F5344CB8AC3E}">
        <p14:creationId xmlns:p14="http://schemas.microsoft.com/office/powerpoint/2010/main" val="2954511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2">
            <a:extLst>
              <a:ext uri="{FF2B5EF4-FFF2-40B4-BE49-F238E27FC236}">
                <a16:creationId xmlns:a16="http://schemas.microsoft.com/office/drawing/2014/main" id="{9A97CDC4-1DBA-4B95-A90E-332B3199AB6D}"/>
              </a:ext>
            </a:extLst>
          </p:cNvPr>
          <p:cNvSpPr txBox="1">
            <a:spLocks/>
          </p:cNvSpPr>
          <p:nvPr/>
        </p:nvSpPr>
        <p:spPr>
          <a:xfrm>
            <a:off x="429491" y="332508"/>
            <a:ext cx="11333018" cy="1082354"/>
          </a:xfrm>
          <a:prstGeom prst="rect">
            <a:avLst/>
          </a:prstGeom>
          <a:solidFill>
            <a:schemeClr val="tx1"/>
          </a:solidFill>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r>
              <a:rPr lang="en-US" b="1" dirty="0">
                <a:latin typeface="+mn-lt"/>
              </a:rPr>
              <a:t>Campus Specific Information:  Lunch Procedures</a:t>
            </a:r>
          </a:p>
        </p:txBody>
      </p:sp>
      <p:sp>
        <p:nvSpPr>
          <p:cNvPr id="9" name="Rectangle 4">
            <a:extLst>
              <a:ext uri="{FF2B5EF4-FFF2-40B4-BE49-F238E27FC236}">
                <a16:creationId xmlns:a16="http://schemas.microsoft.com/office/drawing/2014/main" id="{ED8A99EE-8EAB-476D-B33C-4CC48B8AA0D1}"/>
              </a:ext>
            </a:extLst>
          </p:cNvPr>
          <p:cNvSpPr>
            <a:spLocks noChangeArrowheads="1"/>
          </p:cNvSpPr>
          <p:nvPr/>
        </p:nvSpPr>
        <p:spPr bwMode="auto">
          <a:xfrm>
            <a:off x="6493614" y="1708907"/>
            <a:ext cx="4908677" cy="3299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342900" indent="-342900" eaLnBrk="1" hangingPunct="1">
              <a:lnSpc>
                <a:spcPct val="80000"/>
              </a:lnSpc>
              <a:buFont typeface="Arial" panose="020B0604020202020204" pitchFamily="34" charset="0"/>
              <a:buChar char="•"/>
            </a:pPr>
            <a:r>
              <a:rPr lang="en-US" altLang="en-US" sz="2000" dirty="0">
                <a:latin typeface="+mn-lt"/>
              </a:rPr>
              <a:t>Lunch stop and start (resume) times must be recorded on the seating chart. </a:t>
            </a:r>
          </a:p>
          <a:p>
            <a:pPr marL="342900" indent="-342900" eaLnBrk="1" hangingPunct="1">
              <a:lnSpc>
                <a:spcPct val="80000"/>
              </a:lnSpc>
              <a:buFont typeface="Arial" panose="020B0604020202020204" pitchFamily="34" charset="0"/>
              <a:buChar char="•"/>
            </a:pPr>
            <a:endParaRPr lang="en-US" altLang="en-US" sz="2000" dirty="0">
              <a:latin typeface="+mn-lt"/>
            </a:endParaRPr>
          </a:p>
          <a:p>
            <a:pPr marL="342900" indent="-342900" eaLnBrk="1" hangingPunct="1">
              <a:lnSpc>
                <a:spcPct val="80000"/>
              </a:lnSpc>
              <a:buFont typeface="Arial" panose="020B0604020202020204" pitchFamily="34" charset="0"/>
              <a:buChar char="•"/>
            </a:pPr>
            <a:r>
              <a:rPr lang="en-US" altLang="en-US" sz="2000" dirty="0">
                <a:latin typeface="+mn-lt"/>
              </a:rPr>
              <a:t>Make sure you collect test materials and store them in a locked location during lunch. </a:t>
            </a:r>
          </a:p>
          <a:p>
            <a:pPr marL="342900" indent="-342900" eaLnBrk="1" hangingPunct="1">
              <a:lnSpc>
                <a:spcPct val="80000"/>
              </a:lnSpc>
              <a:buFont typeface="Arial" panose="020B0604020202020204" pitchFamily="34" charset="0"/>
              <a:buChar char="•"/>
            </a:pPr>
            <a:endParaRPr lang="en-US" altLang="en-US" sz="2000" dirty="0">
              <a:latin typeface="+mn-lt"/>
            </a:endParaRPr>
          </a:p>
          <a:p>
            <a:pPr marL="342900" indent="-342900" eaLnBrk="1" hangingPunct="1">
              <a:lnSpc>
                <a:spcPct val="80000"/>
              </a:lnSpc>
              <a:buFont typeface="Arial" panose="020B0604020202020204" pitchFamily="34" charset="0"/>
              <a:buChar char="•"/>
            </a:pPr>
            <a:r>
              <a:rPr lang="en-US" altLang="en-US" sz="2000" b="1" dirty="0">
                <a:latin typeface="+mn-lt"/>
              </a:rPr>
              <a:t>Students must be monitored at all times, even during lunch. </a:t>
            </a:r>
          </a:p>
          <a:p>
            <a:pPr marL="342900" indent="-342900" eaLnBrk="1" hangingPunct="1">
              <a:lnSpc>
                <a:spcPct val="80000"/>
              </a:lnSpc>
              <a:buFont typeface="Arial" panose="020B0604020202020204" pitchFamily="34" charset="0"/>
              <a:buChar char="•"/>
            </a:pPr>
            <a:endParaRPr lang="en-US" altLang="en-US" sz="2000" b="1" dirty="0">
              <a:latin typeface="+mn-lt"/>
            </a:endParaRPr>
          </a:p>
          <a:p>
            <a:pPr marL="342900" indent="-342900" eaLnBrk="1" hangingPunct="1">
              <a:lnSpc>
                <a:spcPct val="80000"/>
              </a:lnSpc>
              <a:buFont typeface="Arial" panose="020B0604020202020204" pitchFamily="34" charset="0"/>
              <a:buChar char="•"/>
            </a:pPr>
            <a:r>
              <a:rPr lang="en-US" altLang="en-US" sz="2000" b="1" dirty="0">
                <a:latin typeface="+mn-lt"/>
              </a:rPr>
              <a:t>Make sure to record stop and start times for lunches when testing resumes.  </a:t>
            </a:r>
          </a:p>
        </p:txBody>
      </p:sp>
      <p:graphicFrame>
        <p:nvGraphicFramePr>
          <p:cNvPr id="12" name="Table 11">
            <a:extLst>
              <a:ext uri="{FF2B5EF4-FFF2-40B4-BE49-F238E27FC236}">
                <a16:creationId xmlns:a16="http://schemas.microsoft.com/office/drawing/2014/main" id="{FF031FFA-14F0-472B-A434-C3F9FCF738DF}"/>
              </a:ext>
            </a:extLst>
          </p:cNvPr>
          <p:cNvGraphicFramePr>
            <a:graphicFrameLocks noGrp="1"/>
          </p:cNvGraphicFramePr>
          <p:nvPr>
            <p:extLst>
              <p:ext uri="{D42A27DB-BD31-4B8C-83A1-F6EECF244321}">
                <p14:modId xmlns:p14="http://schemas.microsoft.com/office/powerpoint/2010/main" val="983896024"/>
              </p:ext>
            </p:extLst>
          </p:nvPr>
        </p:nvGraphicFramePr>
        <p:xfrm>
          <a:off x="609600" y="1708907"/>
          <a:ext cx="4765964" cy="4609827"/>
        </p:xfrm>
        <a:graphic>
          <a:graphicData uri="http://schemas.openxmlformats.org/drawingml/2006/table">
            <a:tbl>
              <a:tblPr firstRow="1" bandRow="1">
                <a:tableStyleId>{69C7853C-536D-4A76-A0AE-DD22124D55A5}</a:tableStyleId>
              </a:tblPr>
              <a:tblGrid>
                <a:gridCol w="1213814">
                  <a:extLst>
                    <a:ext uri="{9D8B030D-6E8A-4147-A177-3AD203B41FA5}">
                      <a16:colId xmlns:a16="http://schemas.microsoft.com/office/drawing/2014/main" val="20000"/>
                    </a:ext>
                  </a:extLst>
                </a:gridCol>
                <a:gridCol w="3552150">
                  <a:extLst>
                    <a:ext uri="{9D8B030D-6E8A-4147-A177-3AD203B41FA5}">
                      <a16:colId xmlns:a16="http://schemas.microsoft.com/office/drawing/2014/main" val="20001"/>
                    </a:ext>
                  </a:extLst>
                </a:gridCol>
              </a:tblGrid>
              <a:tr h="491653">
                <a:tc>
                  <a:txBody>
                    <a:bodyPr/>
                    <a:lstStyle/>
                    <a:p>
                      <a:r>
                        <a:rPr lang="en-US" sz="1800" dirty="0"/>
                        <a:t>Time</a:t>
                      </a:r>
                    </a:p>
                  </a:txBody>
                  <a:tcPr marL="91437" marR="91437" marT="45719" marB="45719"/>
                </a:tc>
                <a:tc>
                  <a:txBody>
                    <a:bodyPr/>
                    <a:lstStyle/>
                    <a:p>
                      <a:r>
                        <a:rPr lang="en-US" sz="1800" dirty="0"/>
                        <a:t>Task</a:t>
                      </a:r>
                    </a:p>
                  </a:txBody>
                  <a:tcPr marL="91437" marR="91437" marT="45719" marB="45719"/>
                </a:tc>
                <a:extLst>
                  <a:ext uri="{0D108BD9-81ED-4DB2-BD59-A6C34878D82A}">
                    <a16:rowId xmlns:a16="http://schemas.microsoft.com/office/drawing/2014/main" val="10000"/>
                  </a:ext>
                </a:extLst>
              </a:tr>
              <a:tr h="575667">
                <a:tc>
                  <a:txBody>
                    <a:bodyPr/>
                    <a:lstStyle/>
                    <a:p>
                      <a:r>
                        <a:rPr lang="en-US" sz="1800" dirty="0"/>
                        <a:t>A Lunch 11:-11:35</a:t>
                      </a:r>
                    </a:p>
                  </a:txBody>
                  <a:tcPr marL="91437" marR="91437" marT="45719" marB="45719"/>
                </a:tc>
                <a:tc>
                  <a:txBody>
                    <a:bodyPr/>
                    <a:lstStyle/>
                    <a:p>
                      <a:r>
                        <a:rPr lang="en-US" sz="1800" dirty="0"/>
                        <a:t>12</a:t>
                      </a:r>
                      <a:r>
                        <a:rPr lang="en-US" sz="1800" baseline="30000" dirty="0"/>
                        <a:t>th</a:t>
                      </a:r>
                      <a:r>
                        <a:rPr lang="en-US" sz="1800" dirty="0"/>
                        <a:t> graders </a:t>
                      </a:r>
                    </a:p>
                  </a:txBody>
                  <a:tcPr marL="91437" marR="91437" marT="45719" marB="45719"/>
                </a:tc>
                <a:extLst>
                  <a:ext uri="{0D108BD9-81ED-4DB2-BD59-A6C34878D82A}">
                    <a16:rowId xmlns:a16="http://schemas.microsoft.com/office/drawing/2014/main" val="10001"/>
                  </a:ext>
                </a:extLst>
              </a:tr>
              <a:tr h="875697">
                <a:tc>
                  <a:txBody>
                    <a:bodyPr/>
                    <a:lstStyle/>
                    <a:p>
                      <a:r>
                        <a:rPr lang="en-US" sz="1800" dirty="0"/>
                        <a:t>B Lunch </a:t>
                      </a:r>
                    </a:p>
                    <a:p>
                      <a:r>
                        <a:rPr lang="en-US" sz="1800" dirty="0"/>
                        <a:t>11:40-12:00</a:t>
                      </a:r>
                    </a:p>
                  </a:txBody>
                  <a:tcPr marL="91437" marR="91437" marT="45719" marB="45719"/>
                </a:tc>
                <a:tc>
                  <a:txBody>
                    <a:bodyPr/>
                    <a:lstStyle/>
                    <a:p>
                      <a:pPr lvl="0"/>
                      <a:r>
                        <a:rPr lang="en-US" sz="1800" dirty="0"/>
                        <a:t>9</a:t>
                      </a:r>
                      <a:r>
                        <a:rPr lang="en-US" sz="1800" baseline="30000" dirty="0"/>
                        <a:t>th</a:t>
                      </a:r>
                      <a:r>
                        <a:rPr lang="en-US" sz="1800" dirty="0"/>
                        <a:t> graders testing.  A monitor will notify your class when to</a:t>
                      </a:r>
                      <a:r>
                        <a:rPr lang="en-US" sz="1800" baseline="0" dirty="0"/>
                        <a:t> come to the cafeteria.  Do not come early</a:t>
                      </a:r>
                      <a:endParaRPr lang="en-US" sz="1800" dirty="0"/>
                    </a:p>
                  </a:txBody>
                  <a:tcPr marL="91437" marR="91437" marT="45719" marB="45719"/>
                </a:tc>
                <a:extLst>
                  <a:ext uri="{0D108BD9-81ED-4DB2-BD59-A6C34878D82A}">
                    <a16:rowId xmlns:a16="http://schemas.microsoft.com/office/drawing/2014/main" val="10002"/>
                  </a:ext>
                </a:extLst>
              </a:tr>
              <a:tr h="1069098">
                <a:tc>
                  <a:txBody>
                    <a:bodyPr/>
                    <a:lstStyle/>
                    <a:p>
                      <a:r>
                        <a:rPr lang="en-US" sz="1800" dirty="0"/>
                        <a:t>C Lunch </a:t>
                      </a:r>
                    </a:p>
                    <a:p>
                      <a:r>
                        <a:rPr lang="en-US" sz="1800" dirty="0"/>
                        <a:t>12:00-12:20</a:t>
                      </a:r>
                    </a:p>
                  </a:txBody>
                  <a:tcPr marL="91437" marR="91437" marT="45719" marB="45719"/>
                </a:tc>
                <a:tc>
                  <a:txBody>
                    <a:bodyPr/>
                    <a:lstStyle/>
                    <a:p>
                      <a:pPr lvl="0"/>
                      <a:r>
                        <a:rPr lang="en-US" sz="1800" dirty="0"/>
                        <a:t>10</a:t>
                      </a:r>
                      <a:r>
                        <a:rPr lang="en-US" sz="1800" baseline="30000" dirty="0"/>
                        <a:t>th</a:t>
                      </a:r>
                      <a:r>
                        <a:rPr lang="en-US" sz="1800" dirty="0"/>
                        <a:t> and 11</a:t>
                      </a:r>
                      <a:r>
                        <a:rPr lang="en-US" sz="1800" baseline="30000" dirty="0"/>
                        <a:t>th</a:t>
                      </a:r>
                      <a:r>
                        <a:rPr lang="en-US" sz="1800" dirty="0"/>
                        <a:t> graders testing.  A monitor will notify your class when to</a:t>
                      </a:r>
                      <a:r>
                        <a:rPr lang="en-US" sz="1800" baseline="0" dirty="0"/>
                        <a:t> come to the cafeteria.  Do not come early</a:t>
                      </a:r>
                      <a:endParaRPr lang="en-US" sz="1800" dirty="0"/>
                    </a:p>
                  </a:txBody>
                  <a:tcPr marL="91437" marR="91437" marT="45719" marB="45719"/>
                </a:tc>
                <a:extLst>
                  <a:ext uri="{0D108BD9-81ED-4DB2-BD59-A6C34878D82A}">
                    <a16:rowId xmlns:a16="http://schemas.microsoft.com/office/drawing/2014/main" val="10003"/>
                  </a:ext>
                </a:extLst>
              </a:tr>
              <a:tr h="822368">
                <a:tc>
                  <a:txBody>
                    <a:bodyPr/>
                    <a:lstStyle/>
                    <a:p>
                      <a:r>
                        <a:rPr lang="en-US" sz="1800" dirty="0"/>
                        <a:t>C Lunch </a:t>
                      </a:r>
                    </a:p>
                    <a:p>
                      <a:r>
                        <a:rPr lang="en-US" sz="1800" dirty="0"/>
                        <a:t>12:20-1:25</a:t>
                      </a:r>
                    </a:p>
                  </a:txBody>
                  <a:tcPr marL="91437" marR="91437" marT="45719" marB="45719"/>
                </a:tc>
                <a:tc>
                  <a:txBody>
                    <a:bodyPr/>
                    <a:lstStyle/>
                    <a:p>
                      <a:pPr lvl="0"/>
                      <a:r>
                        <a:rPr lang="en-US" sz="1800" dirty="0"/>
                        <a:t>10</a:t>
                      </a:r>
                      <a:r>
                        <a:rPr lang="en-US" sz="1800" baseline="30000" dirty="0"/>
                        <a:t>th</a:t>
                      </a:r>
                      <a:r>
                        <a:rPr lang="en-US" sz="1800" dirty="0"/>
                        <a:t> and 11</a:t>
                      </a:r>
                      <a:r>
                        <a:rPr lang="en-US" sz="1800" baseline="30000" dirty="0"/>
                        <a:t>th</a:t>
                      </a:r>
                      <a:r>
                        <a:rPr lang="en-US" sz="1800" dirty="0"/>
                        <a:t> graders not testing</a:t>
                      </a:r>
                    </a:p>
                  </a:txBody>
                  <a:tcPr marL="91437" marR="91437" marT="45719" marB="45719"/>
                </a:tc>
                <a:extLst>
                  <a:ext uri="{0D108BD9-81ED-4DB2-BD59-A6C34878D82A}">
                    <a16:rowId xmlns:a16="http://schemas.microsoft.com/office/drawing/2014/main" val="10004"/>
                  </a:ext>
                </a:extLst>
              </a:tr>
              <a:tr h="552612">
                <a:tc>
                  <a:txBody>
                    <a:bodyPr/>
                    <a:lstStyle/>
                    <a:p>
                      <a:r>
                        <a:rPr lang="en-US" sz="1800" dirty="0"/>
                        <a:t>1:30</a:t>
                      </a:r>
                    </a:p>
                  </a:txBody>
                  <a:tcPr marL="91437" marR="91437" marT="45719" marB="45719"/>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800" dirty="0"/>
                        <a:t>All testing should resume</a:t>
                      </a:r>
                    </a:p>
                  </a:txBody>
                  <a:tcPr marL="91437" marR="91437" marT="45719" marB="45719"/>
                </a:tc>
                <a:extLst>
                  <a:ext uri="{0D108BD9-81ED-4DB2-BD59-A6C34878D82A}">
                    <a16:rowId xmlns:a16="http://schemas.microsoft.com/office/drawing/2014/main" val="10005"/>
                  </a:ext>
                </a:extLst>
              </a:tr>
            </a:tbl>
          </a:graphicData>
        </a:graphic>
      </p:graphicFrame>
      <p:sp>
        <p:nvSpPr>
          <p:cNvPr id="7" name="Rectangle 6">
            <a:extLst>
              <a:ext uri="{FF2B5EF4-FFF2-40B4-BE49-F238E27FC236}">
                <a16:creationId xmlns:a16="http://schemas.microsoft.com/office/drawing/2014/main" id="{832399BF-7882-4049-B876-13C5654DF8FC}"/>
              </a:ext>
            </a:extLst>
          </p:cNvPr>
          <p:cNvSpPr/>
          <p:nvPr/>
        </p:nvSpPr>
        <p:spPr>
          <a:xfrm rot="19691268">
            <a:off x="1416567" y="4171931"/>
            <a:ext cx="3152030" cy="1169551"/>
          </a:xfrm>
          <a:prstGeom prst="rect">
            <a:avLst/>
          </a:prstGeom>
          <a:solidFill>
            <a:schemeClr val="accent1">
              <a:lumMod val="75000"/>
            </a:schemeClr>
          </a:solidFill>
        </p:spPr>
        <p:txBody>
          <a:bodyPr wrap="square">
            <a:spAutoFit/>
          </a:bodyPr>
          <a:lstStyle/>
          <a:p>
            <a:pPr algn="ctr">
              <a:defRPr/>
            </a:pPr>
            <a:r>
              <a:rPr lang="en-US" sz="3500" b="1" dirty="0">
                <a:ln w="22225">
                  <a:solidFill>
                    <a:schemeClr val="tx1">
                      <a:lumMod val="95000"/>
                      <a:lumOff val="5000"/>
                    </a:schemeClr>
                  </a:solidFill>
                  <a:prstDash val="solid"/>
                </a:ln>
                <a:solidFill>
                  <a:schemeClr val="accent1">
                    <a:lumMod val="25000"/>
                    <a:lumOff val="75000"/>
                  </a:schemeClr>
                </a:solidFill>
              </a:rPr>
              <a:t>SAMPLE, TC should edit</a:t>
            </a:r>
          </a:p>
        </p:txBody>
      </p:sp>
    </p:spTree>
    <p:custDataLst>
      <p:tags r:id="rId1"/>
    </p:custDataLst>
    <p:extLst>
      <p:ext uri="{BB962C8B-B14F-4D97-AF65-F5344CB8AC3E}">
        <p14:creationId xmlns:p14="http://schemas.microsoft.com/office/powerpoint/2010/main" val="21415447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elated image">
            <a:extLst>
              <a:ext uri="{FF2B5EF4-FFF2-40B4-BE49-F238E27FC236}">
                <a16:creationId xmlns:a16="http://schemas.microsoft.com/office/drawing/2014/main" id="{84DF7C2C-6A00-462E-A0C3-271612E0184D}"/>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14229" y="576144"/>
            <a:ext cx="4279282" cy="5049301"/>
          </a:xfrm>
          <a:prstGeom prst="rect">
            <a:avLst/>
          </a:prstGeom>
          <a:noFill/>
          <a:extLst>
            <a:ext uri="{909E8E84-426E-40DD-AFC4-6F175D3DCCD1}">
              <a14:hiddenFill xmlns:a14="http://schemas.microsoft.com/office/drawing/2010/main">
                <a:solidFill>
                  <a:srgbClr val="FFFFFF"/>
                </a:solidFill>
              </a14:hiddenFill>
            </a:ext>
          </a:extLst>
        </p:spPr>
      </p:pic>
      <p:sp>
        <p:nvSpPr>
          <p:cNvPr id="12" name="Title 12">
            <a:extLst>
              <a:ext uri="{FF2B5EF4-FFF2-40B4-BE49-F238E27FC236}">
                <a16:creationId xmlns:a16="http://schemas.microsoft.com/office/drawing/2014/main" id="{6017A511-14E4-421D-A866-5756371DB75D}"/>
              </a:ext>
            </a:extLst>
          </p:cNvPr>
          <p:cNvSpPr txBox="1">
            <a:spLocks/>
          </p:cNvSpPr>
          <p:nvPr/>
        </p:nvSpPr>
        <p:spPr>
          <a:xfrm>
            <a:off x="1547966" y="5115088"/>
            <a:ext cx="2826327" cy="1082354"/>
          </a:xfrm>
          <a:prstGeom prst="rect">
            <a:avLst/>
          </a:prstGeom>
          <a:solidFill>
            <a:schemeClr val="tx1"/>
          </a:solidFill>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r>
              <a:rPr lang="en-US" b="1" dirty="0">
                <a:latin typeface="+mn-lt"/>
              </a:rPr>
              <a:t>Questions</a:t>
            </a:r>
          </a:p>
        </p:txBody>
      </p:sp>
      <p:pic>
        <p:nvPicPr>
          <p:cNvPr id="13" name="Picture 2" descr="Related image">
            <a:extLst>
              <a:ext uri="{FF2B5EF4-FFF2-40B4-BE49-F238E27FC236}">
                <a16:creationId xmlns:a16="http://schemas.microsoft.com/office/drawing/2014/main" id="{632AE2EB-8C7F-4107-B89A-552D50741465}"/>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7198489" y="576144"/>
            <a:ext cx="4279282" cy="5705711"/>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4650214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3">
            <a:extLst>
              <a:ext uri="{FF2B5EF4-FFF2-40B4-BE49-F238E27FC236}">
                <a16:creationId xmlns:a16="http://schemas.microsoft.com/office/drawing/2014/main" id="{0FF8CB17-CE60-414E-8A30-73FAB9B1DA7E}"/>
              </a:ext>
            </a:extLst>
          </p:cNvPr>
          <p:cNvSpPr txBox="1">
            <a:spLocks noChangeArrowheads="1"/>
          </p:cNvSpPr>
          <p:nvPr/>
        </p:nvSpPr>
        <p:spPr>
          <a:xfrm>
            <a:off x="1109980" y="4206240"/>
            <a:ext cx="9966960" cy="1325880"/>
          </a:xfrm>
          <a:prstGeom prst="rect">
            <a:avLst/>
          </a:prstGeom>
        </p:spPr>
        <p:txBody>
          <a:bodyPr vert="horz" lIns="91440" tIns="45720" rIns="91440" bIns="45720" rtlCol="0" anchor="b">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85000"/>
              </a:lnSpc>
              <a:spcBef>
                <a:spcPct val="0"/>
              </a:spcBef>
              <a:spcAft>
                <a:spcPts val="600"/>
              </a:spcAft>
            </a:pPr>
            <a:r>
              <a:rPr lang="en-US" altLang="en-US" sz="4100" b="1" cap="all" dirty="0">
                <a:ln w="15875">
                  <a:solidFill>
                    <a:sysClr val="window" lastClr="FFFFFF"/>
                  </a:solidFill>
                </a:ln>
                <a:effectLst>
                  <a:outerShdw dist="38100" dir="2700000" algn="tl" rotWithShape="0">
                    <a:srgbClr val="DF5327"/>
                  </a:outerShdw>
                </a:effectLst>
                <a:latin typeface="+mj-lt"/>
              </a:rPr>
              <a:t>STAAR Manual Review</a:t>
            </a:r>
          </a:p>
        </p:txBody>
      </p:sp>
      <p:pic>
        <p:nvPicPr>
          <p:cNvPr id="1030" name="Picture 6" descr="Image result for stack of books">
            <a:extLst>
              <a:ext uri="{FF2B5EF4-FFF2-40B4-BE49-F238E27FC236}">
                <a16:creationId xmlns:a16="http://schemas.microsoft.com/office/drawing/2014/main" id="{EBA043BE-6E7F-40E6-B889-9445734D994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3944" r="-1" b="-1"/>
          <a:stretch/>
        </p:blipFill>
        <p:spPr bwMode="auto">
          <a:xfrm>
            <a:off x="3255980" y="1210779"/>
            <a:ext cx="5674959" cy="287022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Image result for graduation cap and books not cartoon">
            <a:extLst>
              <a:ext uri="{FF2B5EF4-FFF2-40B4-BE49-F238E27FC236}">
                <a16:creationId xmlns:a16="http://schemas.microsoft.com/office/drawing/2014/main" id="{79D85986-2B8C-4FAC-BFE1-1ACA9EC88DEA}"/>
              </a:ext>
            </a:extLst>
          </p:cNvPr>
          <p:cNvPicPr>
            <a:picLocks noChangeAspect="1" noChangeArrowheads="1"/>
          </p:cNvPicPr>
          <p:nvPr/>
        </p:nvPicPr>
        <p:blipFill rotWithShape="1">
          <a:blip r:embed="rId4">
            <a:clrChange>
              <a:clrFrom>
                <a:srgbClr val="F6F6F6"/>
              </a:clrFrom>
              <a:clrTo>
                <a:srgbClr val="F6F6F6">
                  <a:alpha val="0"/>
                </a:srgbClr>
              </a:clrTo>
            </a:clrChange>
            <a:extLst>
              <a:ext uri="{28A0092B-C50C-407E-A947-70E740481C1C}">
                <a14:useLocalDpi xmlns:a14="http://schemas.microsoft.com/office/drawing/2010/main" val="0"/>
              </a:ext>
            </a:extLst>
          </a:blip>
          <a:srcRect l="10395" r="3051" b="-2"/>
          <a:stretch/>
        </p:blipFill>
        <p:spPr bwMode="auto">
          <a:xfrm>
            <a:off x="4341875" y="515373"/>
            <a:ext cx="3275492" cy="273423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E5B13BA4-F1EC-4CB9-B8B3-4453F9694B96}"/>
              </a:ext>
            </a:extLst>
          </p:cNvPr>
          <p:cNvSpPr txBox="1"/>
          <p:nvPr/>
        </p:nvSpPr>
        <p:spPr>
          <a:xfrm>
            <a:off x="359841" y="390138"/>
            <a:ext cx="2896139" cy="4524315"/>
          </a:xfrm>
          <a:prstGeom prst="rect">
            <a:avLst/>
          </a:prstGeom>
          <a:solidFill>
            <a:schemeClr val="accent1">
              <a:lumMod val="25000"/>
              <a:lumOff val="75000"/>
            </a:schemeClr>
          </a:solidFill>
        </p:spPr>
        <p:txBody>
          <a:bodyPr wrap="square" rtlCol="0">
            <a:spAutoFit/>
          </a:bodyPr>
          <a:lstStyle/>
          <a:p>
            <a:r>
              <a:rPr lang="en-US" i="1" dirty="0">
                <a:solidFill>
                  <a:srgbClr val="002060"/>
                </a:solidFill>
              </a:rPr>
              <a:t>**Note to CTC- the next section of slides are a review of the manual. It is recommended that Test Administrators highlight and bookmark key parts. As CTC, you must read the manual prior to training to understand key parts for your training.  Please note this is the manual for the entire year and will be used for Spring administrations.  It is recommended to collect manuals after each testing administration.</a:t>
            </a:r>
            <a:endParaRPr lang="en-US" dirty="0">
              <a:solidFill>
                <a:srgbClr val="002060"/>
              </a:solidFill>
              <a:highlight>
                <a:srgbClr val="FFFF00"/>
              </a:highlight>
            </a:endParaRPr>
          </a:p>
        </p:txBody>
      </p:sp>
    </p:spTree>
    <p:custDataLst>
      <p:tags r:id="rId1"/>
    </p:custDataLst>
    <p:extLst>
      <p:ext uri="{BB962C8B-B14F-4D97-AF65-F5344CB8AC3E}">
        <p14:creationId xmlns:p14="http://schemas.microsoft.com/office/powerpoint/2010/main" val="4467915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Content Placeholder 2"/>
          <p:cNvSpPr>
            <a:spLocks noGrp="1"/>
          </p:cNvSpPr>
          <p:nvPr>
            <p:ph idx="1"/>
          </p:nvPr>
        </p:nvSpPr>
        <p:spPr>
          <a:xfrm>
            <a:off x="429491" y="1492300"/>
            <a:ext cx="8554991" cy="3402036"/>
          </a:xfrm>
        </p:spPr>
        <p:txBody>
          <a:bodyPr>
            <a:normAutofit fontScale="55000" lnSpcReduction="20000"/>
          </a:bodyPr>
          <a:lstStyle/>
          <a:p>
            <a:pPr>
              <a:buClr>
                <a:schemeClr val="tx1"/>
              </a:buClr>
              <a:buFont typeface="Arial" panose="020B0604020202020204" pitchFamily="34" charset="0"/>
              <a:buChar char="•"/>
            </a:pPr>
            <a:r>
              <a:rPr lang="en-US" altLang="en-US" sz="2900" dirty="0">
                <a:solidFill>
                  <a:schemeClr val="tx1"/>
                </a:solidFill>
              </a:rPr>
              <a:t>Unless they receive extra time as a designated support (these students may have extended time per their accommodations), students will have 5 hours to complete their English I and English II test and 4 hours to complete their Algebra, Biology and US History test.</a:t>
            </a:r>
          </a:p>
          <a:p>
            <a:pPr>
              <a:buClr>
                <a:schemeClr val="tx1"/>
              </a:buClr>
              <a:buFont typeface="Arial" panose="020B0604020202020204" pitchFamily="34" charset="0"/>
              <a:buChar char="•"/>
            </a:pPr>
            <a:r>
              <a:rPr lang="en-US" altLang="en-US" sz="2900" dirty="0">
                <a:solidFill>
                  <a:schemeClr val="tx1"/>
                </a:solidFill>
              </a:rPr>
              <a:t>Distribution of materials and the reading of test script directions are not included in the time limit. The time limit period will start after the test administrator has read directions and tells students to begin working on their test. </a:t>
            </a:r>
          </a:p>
          <a:p>
            <a:pPr>
              <a:buClr>
                <a:schemeClr val="tx1"/>
              </a:buClr>
              <a:buFont typeface="Arial" panose="020B0604020202020204" pitchFamily="34" charset="0"/>
              <a:buChar char="•"/>
            </a:pPr>
            <a:r>
              <a:rPr lang="en-US" altLang="en-US" sz="2900" dirty="0">
                <a:solidFill>
                  <a:schemeClr val="tx1"/>
                </a:solidFill>
              </a:rPr>
              <a:t>The start and stop times for the session and individual students must be completed on the seating chart.  </a:t>
            </a:r>
          </a:p>
          <a:p>
            <a:pPr>
              <a:buClr>
                <a:schemeClr val="tx1"/>
              </a:buClr>
              <a:buFont typeface="Arial" panose="020B0604020202020204" pitchFamily="34" charset="0"/>
              <a:buChar char="•"/>
            </a:pPr>
            <a:r>
              <a:rPr lang="en-US" altLang="en-US" sz="2900" dirty="0">
                <a:solidFill>
                  <a:schemeClr val="tx1"/>
                </a:solidFill>
              </a:rPr>
              <a:t>You must record the lunch stop and start (resume) times for your testing class. </a:t>
            </a:r>
          </a:p>
          <a:p>
            <a:pPr>
              <a:buClr>
                <a:schemeClr val="tx1"/>
              </a:buClr>
              <a:buFont typeface="Arial" panose="020B0604020202020204" pitchFamily="34" charset="0"/>
              <a:buChar char="•"/>
            </a:pPr>
            <a:r>
              <a:rPr lang="en-US" altLang="en-US" sz="2900" dirty="0">
                <a:solidFill>
                  <a:schemeClr val="tx1"/>
                </a:solidFill>
              </a:rPr>
              <a:t>Communicate </a:t>
            </a:r>
            <a:r>
              <a:rPr lang="en-US" altLang="en-US" sz="2900" b="1" dirty="0">
                <a:solidFill>
                  <a:schemeClr val="tx1"/>
                </a:solidFill>
              </a:rPr>
              <a:t>orally AND in writing</a:t>
            </a:r>
            <a:r>
              <a:rPr lang="en-US" altLang="en-US" sz="2900" dirty="0">
                <a:solidFill>
                  <a:schemeClr val="tx1"/>
                </a:solidFill>
              </a:rPr>
              <a:t>, time remaining to test.  Remind students all answers must be recorded within the allotted time period.</a:t>
            </a:r>
          </a:p>
          <a:p>
            <a:pPr>
              <a:buClr>
                <a:schemeClr val="tx1"/>
              </a:buClr>
              <a:buFont typeface="Arial" panose="020B0604020202020204" pitchFamily="34" charset="0"/>
              <a:buChar char="•"/>
            </a:pPr>
            <a:r>
              <a:rPr lang="en-US" altLang="en-US" sz="2900" dirty="0">
                <a:solidFill>
                  <a:schemeClr val="tx1"/>
                </a:solidFill>
              </a:rPr>
              <a:t>Make sure to collect test materials if a student leaves the room for any situation.</a:t>
            </a:r>
          </a:p>
          <a:p>
            <a:pPr>
              <a:buClr>
                <a:schemeClr val="tx1"/>
              </a:buClr>
              <a:buFont typeface="Arial" panose="020B0604020202020204" pitchFamily="34" charset="0"/>
              <a:buChar char="•"/>
            </a:pPr>
            <a:r>
              <a:rPr lang="en-US" altLang="en-US" sz="2900" dirty="0">
                <a:solidFill>
                  <a:schemeClr val="tx1"/>
                </a:solidFill>
              </a:rPr>
              <a:t>You should have 4 total times recorded on your seating chart</a:t>
            </a:r>
            <a:r>
              <a:rPr lang="en-US" altLang="en-US" sz="2900" dirty="0">
                <a:solidFill>
                  <a:schemeClr val="accent2">
                    <a:lumMod val="50000"/>
                  </a:schemeClr>
                </a:solidFill>
              </a:rPr>
              <a:t>.  </a:t>
            </a:r>
          </a:p>
          <a:p>
            <a:pPr eaLnBrk="1" hangingPunct="1"/>
            <a:endParaRPr lang="en-US" altLang="en-US" dirty="0"/>
          </a:p>
        </p:txBody>
      </p:sp>
      <p:graphicFrame>
        <p:nvGraphicFramePr>
          <p:cNvPr id="3" name="Table 2"/>
          <p:cNvGraphicFramePr>
            <a:graphicFrameLocks noGrp="1"/>
          </p:cNvGraphicFramePr>
          <p:nvPr>
            <p:extLst>
              <p:ext uri="{D42A27DB-BD31-4B8C-83A1-F6EECF244321}">
                <p14:modId xmlns:p14="http://schemas.microsoft.com/office/powerpoint/2010/main" val="3112021330"/>
              </p:ext>
            </p:extLst>
          </p:nvPr>
        </p:nvGraphicFramePr>
        <p:xfrm>
          <a:off x="718987" y="4894336"/>
          <a:ext cx="7145611" cy="1630664"/>
        </p:xfrm>
        <a:graphic>
          <a:graphicData uri="http://schemas.openxmlformats.org/drawingml/2006/table">
            <a:tbl>
              <a:tblPr firstRow="1" bandRow="1">
                <a:tableStyleId>{69C7853C-536D-4A76-A0AE-DD22124D55A5}</a:tableStyleId>
              </a:tblPr>
              <a:tblGrid>
                <a:gridCol w="2833604">
                  <a:extLst>
                    <a:ext uri="{9D8B030D-6E8A-4147-A177-3AD203B41FA5}">
                      <a16:colId xmlns:a16="http://schemas.microsoft.com/office/drawing/2014/main" val="20000"/>
                    </a:ext>
                  </a:extLst>
                </a:gridCol>
                <a:gridCol w="4312007">
                  <a:extLst>
                    <a:ext uri="{9D8B030D-6E8A-4147-A177-3AD203B41FA5}">
                      <a16:colId xmlns:a16="http://schemas.microsoft.com/office/drawing/2014/main" val="20001"/>
                    </a:ext>
                  </a:extLst>
                </a:gridCol>
              </a:tblGrid>
              <a:tr h="274366">
                <a:tc>
                  <a:txBody>
                    <a:bodyPr/>
                    <a:lstStyle/>
                    <a:p>
                      <a:r>
                        <a:rPr lang="en-US" altLang="en-US" sz="1400" dirty="0"/>
                        <a:t>The clock </a:t>
                      </a:r>
                      <a:r>
                        <a:rPr lang="en-US" altLang="en-US" sz="1400" u="sng" dirty="0"/>
                        <a:t>does not </a:t>
                      </a:r>
                      <a:r>
                        <a:rPr lang="en-US" altLang="en-US" sz="1400" dirty="0"/>
                        <a:t>stop </a:t>
                      </a:r>
                      <a:endParaRPr lang="en-US" sz="1400" dirty="0"/>
                    </a:p>
                  </a:txBody>
                  <a:tcPr marL="68598" marR="68598" marT="34286" marB="34286"/>
                </a:tc>
                <a:tc>
                  <a:txBody>
                    <a:bodyPr/>
                    <a:lstStyle/>
                    <a:p>
                      <a:r>
                        <a:rPr lang="en-US" altLang="en-US" sz="1400" dirty="0"/>
                        <a:t>The clock </a:t>
                      </a:r>
                      <a:r>
                        <a:rPr lang="en-US" altLang="en-US" sz="1400" u="sng" dirty="0"/>
                        <a:t>does</a:t>
                      </a:r>
                      <a:r>
                        <a:rPr lang="en-US" altLang="en-US" sz="1400" dirty="0"/>
                        <a:t> stop </a:t>
                      </a:r>
                      <a:endParaRPr lang="en-US" sz="1400" dirty="0"/>
                    </a:p>
                  </a:txBody>
                  <a:tcPr marL="68598" marR="68598" marT="34286" marB="34286"/>
                </a:tc>
                <a:extLst>
                  <a:ext uri="{0D108BD9-81ED-4DB2-BD59-A6C34878D82A}">
                    <a16:rowId xmlns:a16="http://schemas.microsoft.com/office/drawing/2014/main" val="10000"/>
                  </a:ext>
                </a:extLst>
              </a:tr>
              <a:tr h="1303334">
                <a:tc>
                  <a:txBody>
                    <a:bodyPr/>
                    <a:lstStyle/>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sz="1400" dirty="0"/>
                        <a:t>water breaks</a:t>
                      </a: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sz="1400" dirty="0"/>
                        <a:t>restroom breaks</a:t>
                      </a: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sz="1400" dirty="0"/>
                        <a:t>snack breaks</a:t>
                      </a: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sz="1400" dirty="0"/>
                        <a:t>short physical or mental breaks</a:t>
                      </a:r>
                    </a:p>
                    <a:p>
                      <a:endParaRPr lang="en-US" sz="1400" dirty="0"/>
                    </a:p>
                  </a:txBody>
                  <a:tcPr marL="68598" marR="68598" marT="34286" marB="34286"/>
                </a:tc>
                <a:tc>
                  <a:txBody>
                    <a:bodyPr/>
                    <a:lstStyle/>
                    <a:p>
                      <a:pPr marL="285750" indent="-285750" eaLnBrk="1" hangingPunct="1">
                        <a:buFont typeface="Arial" panose="020B0604020202020204" pitchFamily="34" charset="0"/>
                        <a:buChar char="•"/>
                      </a:pPr>
                      <a:r>
                        <a:rPr lang="en-US" altLang="en-US" sz="1400" dirty="0"/>
                        <a:t>lunch</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sz="1400" dirty="0"/>
                        <a:t>medical breaks</a:t>
                      </a:r>
                    </a:p>
                    <a:p>
                      <a:pPr marL="285750" indent="-285750" eaLnBrk="1" hangingPunct="1">
                        <a:buFont typeface="Arial" panose="020B0604020202020204" pitchFamily="34" charset="0"/>
                        <a:buChar char="•"/>
                      </a:pPr>
                      <a:r>
                        <a:rPr lang="en-US" altLang="en-US" sz="1400" dirty="0"/>
                        <a:t>emergency situations that significantly interrupt testing</a:t>
                      </a:r>
                    </a:p>
                    <a:p>
                      <a:pPr marL="285750" indent="-285750" eaLnBrk="1" hangingPunct="1">
                        <a:buFont typeface="Arial" panose="020B0604020202020204" pitchFamily="34" charset="0"/>
                        <a:buChar char="•"/>
                      </a:pPr>
                      <a:r>
                        <a:rPr lang="en-US" altLang="en-US" sz="1400" dirty="0"/>
                        <a:t>consolidation and movement of students to another testing area</a:t>
                      </a:r>
                    </a:p>
                  </a:txBody>
                  <a:tcPr marL="68598" marR="68598" marT="34286" marB="34286"/>
                </a:tc>
                <a:extLst>
                  <a:ext uri="{0D108BD9-81ED-4DB2-BD59-A6C34878D82A}">
                    <a16:rowId xmlns:a16="http://schemas.microsoft.com/office/drawing/2014/main" val="10001"/>
                  </a:ext>
                </a:extLst>
              </a:tr>
            </a:tbl>
          </a:graphicData>
        </a:graphic>
      </p:graphicFrame>
      <p:sp>
        <p:nvSpPr>
          <p:cNvPr id="9" name="Text Placeholder 7">
            <a:extLst>
              <a:ext uri="{FF2B5EF4-FFF2-40B4-BE49-F238E27FC236}">
                <a16:creationId xmlns:a16="http://schemas.microsoft.com/office/drawing/2014/main" id="{F4BC298B-B820-4FBA-BD1C-55A5FEDCBCDE}"/>
              </a:ext>
            </a:extLst>
          </p:cNvPr>
          <p:cNvSpPr txBox="1">
            <a:spLocks/>
          </p:cNvSpPr>
          <p:nvPr/>
        </p:nvSpPr>
        <p:spPr>
          <a:xfrm>
            <a:off x="9373807" y="1443902"/>
            <a:ext cx="2515255" cy="413255"/>
          </a:xfrm>
          <a:prstGeom prst="rect">
            <a:avLst/>
          </a:prstGeom>
        </p:spPr>
        <p:txBody>
          <a:bodyPr vert="horz" lIns="68598" tIns="34299" rIns="68598" bIns="34299" rtlCol="0" anchor="ctr">
            <a:noAutofit/>
          </a:bodyPr>
          <a:lstStyle>
            <a:lvl1pPr marL="0" indent="0" algn="l" defTabSz="914400" rtl="0" eaLnBrk="1" latinLnBrk="0" hangingPunct="1">
              <a:lnSpc>
                <a:spcPct val="90000"/>
              </a:lnSpc>
              <a:spcBef>
                <a:spcPts val="0"/>
              </a:spcBef>
              <a:buSzPct val="100000"/>
              <a:buFont typeface="Arial" pitchFamily="34" charset="0"/>
              <a:buNone/>
              <a:defRPr sz="2400" b="0" kern="1200">
                <a:solidFill>
                  <a:schemeClr val="tx1"/>
                </a:solidFill>
                <a:latin typeface="+mn-lt"/>
                <a:ea typeface="+mn-ea"/>
                <a:cs typeface="+mn-cs"/>
              </a:defRPr>
            </a:lvl1pPr>
            <a:lvl2pPr marL="457200" indent="0" algn="l" defTabSz="914400" rtl="0" eaLnBrk="1" latinLnBrk="0" hangingPunct="1">
              <a:lnSpc>
                <a:spcPct val="90000"/>
              </a:lnSpc>
              <a:spcBef>
                <a:spcPts val="600"/>
              </a:spcBef>
              <a:buSzPct val="100000"/>
              <a:buFont typeface="Consolas" pitchFamily="49"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600"/>
              </a:spcBef>
              <a:buSzPct val="100000"/>
              <a:buFont typeface="Arial"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600"/>
              </a:spcBef>
              <a:buSzPct val="100000"/>
              <a:buFont typeface="Consolas" pitchFamily="49"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600"/>
              </a:spcBef>
              <a:buSzPct val="100000"/>
              <a:buFont typeface="Arial"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600"/>
              </a:spcBef>
              <a:buSzPct val="100000"/>
              <a:buFont typeface="Consolas" pitchFamily="49"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600"/>
              </a:spcBef>
              <a:buSzPct val="100000"/>
              <a:buFont typeface="Arial"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600"/>
              </a:spcBef>
              <a:buSzPct val="100000"/>
              <a:buFont typeface="Consolas" pitchFamily="49"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600"/>
              </a:spcBef>
              <a:buSzPct val="100000"/>
              <a:buFont typeface="Arial" pitchFamily="34" charset="0"/>
              <a:buNone/>
              <a:defRPr sz="1600" b="1" kern="1200">
                <a:solidFill>
                  <a:schemeClr val="tx1"/>
                </a:solidFill>
                <a:latin typeface="+mn-lt"/>
                <a:ea typeface="+mn-ea"/>
                <a:cs typeface="+mn-cs"/>
              </a:defRPr>
            </a:lvl9pPr>
          </a:lstStyle>
          <a:p>
            <a:pPr algn="ctr">
              <a:defRPr/>
            </a:pPr>
            <a:r>
              <a:rPr lang="en-US" sz="2251" b="1" dirty="0">
                <a:solidFill>
                  <a:srgbClr val="FF0000"/>
                </a:solidFill>
              </a:rPr>
              <a:t>Allowable Timers</a:t>
            </a:r>
          </a:p>
        </p:txBody>
      </p:sp>
      <p:sp>
        <p:nvSpPr>
          <p:cNvPr id="10" name="Text Placeholder 7">
            <a:extLst>
              <a:ext uri="{FF2B5EF4-FFF2-40B4-BE49-F238E27FC236}">
                <a16:creationId xmlns:a16="http://schemas.microsoft.com/office/drawing/2014/main" id="{86B43038-5612-4982-8F77-972DCC709BDC}"/>
              </a:ext>
            </a:extLst>
          </p:cNvPr>
          <p:cNvSpPr txBox="1">
            <a:spLocks/>
          </p:cNvSpPr>
          <p:nvPr/>
        </p:nvSpPr>
        <p:spPr>
          <a:xfrm>
            <a:off x="9179926" y="2950843"/>
            <a:ext cx="1591980" cy="77768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defRPr/>
            </a:pPr>
            <a:r>
              <a:rPr lang="en-US" sz="1800" dirty="0"/>
              <a:t>Smart board with Online Stopwatch </a:t>
            </a:r>
          </a:p>
        </p:txBody>
      </p:sp>
      <p:grpSp>
        <p:nvGrpSpPr>
          <p:cNvPr id="11" name="Group 10">
            <a:extLst>
              <a:ext uri="{FF2B5EF4-FFF2-40B4-BE49-F238E27FC236}">
                <a16:creationId xmlns:a16="http://schemas.microsoft.com/office/drawing/2014/main" id="{DB8302EA-E522-4DE0-A121-D11D6B805B16}"/>
              </a:ext>
            </a:extLst>
          </p:cNvPr>
          <p:cNvGrpSpPr/>
          <p:nvPr/>
        </p:nvGrpSpPr>
        <p:grpSpPr>
          <a:xfrm>
            <a:off x="9242707" y="1813303"/>
            <a:ext cx="1384647" cy="1033195"/>
            <a:chOff x="2098676" y="1206500"/>
            <a:chExt cx="2179637" cy="1689100"/>
          </a:xfrm>
        </p:grpSpPr>
        <p:pic>
          <p:nvPicPr>
            <p:cNvPr id="12" name="Picture 3">
              <a:extLst>
                <a:ext uri="{FF2B5EF4-FFF2-40B4-BE49-F238E27FC236}">
                  <a16:creationId xmlns:a16="http://schemas.microsoft.com/office/drawing/2014/main" id="{0A5EA8ED-8430-4074-9160-D3471CA040F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98676" y="1206500"/>
              <a:ext cx="2179637" cy="168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6">
              <a:extLst>
                <a:ext uri="{FF2B5EF4-FFF2-40B4-BE49-F238E27FC236}">
                  <a16:creationId xmlns:a16="http://schemas.microsoft.com/office/drawing/2014/main" id="{BB13FD39-AC55-4CBD-A87E-8B5CC2B13371}"/>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84412" y="1625600"/>
              <a:ext cx="1633538"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4" name="Picture 4">
            <a:extLst>
              <a:ext uri="{FF2B5EF4-FFF2-40B4-BE49-F238E27FC236}">
                <a16:creationId xmlns:a16="http://schemas.microsoft.com/office/drawing/2014/main" id="{C595FD46-82DE-497D-BB7B-FF6BE52FB10A}"/>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0715407" y="1752875"/>
            <a:ext cx="1250892" cy="1169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 Placeholder 8">
            <a:extLst>
              <a:ext uri="{FF2B5EF4-FFF2-40B4-BE49-F238E27FC236}">
                <a16:creationId xmlns:a16="http://schemas.microsoft.com/office/drawing/2014/main" id="{26588B4B-68F0-40D7-88C0-F9A02CA8B916}"/>
              </a:ext>
            </a:extLst>
          </p:cNvPr>
          <p:cNvSpPr txBox="1">
            <a:spLocks/>
          </p:cNvSpPr>
          <p:nvPr/>
        </p:nvSpPr>
        <p:spPr>
          <a:xfrm>
            <a:off x="10821304" y="3009306"/>
            <a:ext cx="1250893" cy="734136"/>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defRPr/>
            </a:pPr>
            <a:r>
              <a:rPr lang="en-US" sz="1800" dirty="0"/>
              <a:t>General Timer </a:t>
            </a:r>
          </a:p>
        </p:txBody>
      </p:sp>
      <p:sp>
        <p:nvSpPr>
          <p:cNvPr id="16" name="Text Placeholder 7">
            <a:extLst>
              <a:ext uri="{FF2B5EF4-FFF2-40B4-BE49-F238E27FC236}">
                <a16:creationId xmlns:a16="http://schemas.microsoft.com/office/drawing/2014/main" id="{A41BAC39-96A3-42B7-958D-490B22BACEC9}"/>
              </a:ext>
            </a:extLst>
          </p:cNvPr>
          <p:cNvSpPr txBox="1">
            <a:spLocks/>
          </p:cNvSpPr>
          <p:nvPr/>
        </p:nvSpPr>
        <p:spPr>
          <a:xfrm>
            <a:off x="9940094" y="4074134"/>
            <a:ext cx="1834040" cy="413255"/>
          </a:xfrm>
          <a:prstGeom prst="rect">
            <a:avLst/>
          </a:prstGeom>
        </p:spPr>
        <p:txBody>
          <a:bodyPr vert="horz" lIns="68598" tIns="34299" rIns="68598" bIns="34299" rtlCol="0" anchor="ctr">
            <a:noAutofit/>
          </a:bodyPr>
          <a:lstStyle>
            <a:lvl1pPr marL="0" indent="0" algn="l" defTabSz="914400" rtl="0" eaLnBrk="1" latinLnBrk="0" hangingPunct="1">
              <a:lnSpc>
                <a:spcPct val="90000"/>
              </a:lnSpc>
              <a:spcBef>
                <a:spcPts val="0"/>
              </a:spcBef>
              <a:buSzPct val="100000"/>
              <a:buFont typeface="Arial" pitchFamily="34" charset="0"/>
              <a:buNone/>
              <a:defRPr sz="2400" b="0" kern="1200">
                <a:solidFill>
                  <a:schemeClr val="tx1"/>
                </a:solidFill>
                <a:latin typeface="+mn-lt"/>
                <a:ea typeface="+mn-ea"/>
                <a:cs typeface="+mn-cs"/>
              </a:defRPr>
            </a:lvl1pPr>
            <a:lvl2pPr marL="457200" indent="0" algn="l" defTabSz="914400" rtl="0" eaLnBrk="1" latinLnBrk="0" hangingPunct="1">
              <a:lnSpc>
                <a:spcPct val="90000"/>
              </a:lnSpc>
              <a:spcBef>
                <a:spcPts val="600"/>
              </a:spcBef>
              <a:buSzPct val="100000"/>
              <a:buFont typeface="Consolas" pitchFamily="49"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600"/>
              </a:spcBef>
              <a:buSzPct val="100000"/>
              <a:buFont typeface="Arial"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600"/>
              </a:spcBef>
              <a:buSzPct val="100000"/>
              <a:buFont typeface="Consolas" pitchFamily="49"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600"/>
              </a:spcBef>
              <a:buSzPct val="100000"/>
              <a:buFont typeface="Arial"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600"/>
              </a:spcBef>
              <a:buSzPct val="100000"/>
              <a:buFont typeface="Consolas" pitchFamily="49"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600"/>
              </a:spcBef>
              <a:buSzPct val="100000"/>
              <a:buFont typeface="Arial"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600"/>
              </a:spcBef>
              <a:buSzPct val="100000"/>
              <a:buFont typeface="Consolas" pitchFamily="49"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600"/>
              </a:spcBef>
              <a:buSzPct val="100000"/>
              <a:buFont typeface="Arial" pitchFamily="34" charset="0"/>
              <a:buNone/>
              <a:defRPr sz="1600" b="1" kern="1200">
                <a:solidFill>
                  <a:schemeClr val="tx1"/>
                </a:solidFill>
                <a:latin typeface="+mn-lt"/>
                <a:ea typeface="+mn-ea"/>
                <a:cs typeface="+mn-cs"/>
              </a:defRPr>
            </a:lvl9pPr>
          </a:lstStyle>
          <a:p>
            <a:pPr algn="ctr">
              <a:defRPr/>
            </a:pPr>
            <a:r>
              <a:rPr lang="en-US" sz="2251" b="1" dirty="0">
                <a:solidFill>
                  <a:srgbClr val="FF0000"/>
                </a:solidFill>
              </a:rPr>
              <a:t>Not Allowed</a:t>
            </a:r>
          </a:p>
        </p:txBody>
      </p:sp>
      <p:pic>
        <p:nvPicPr>
          <p:cNvPr id="17" name="Picture 2">
            <a:extLst>
              <a:ext uri="{FF2B5EF4-FFF2-40B4-BE49-F238E27FC236}">
                <a16:creationId xmlns:a16="http://schemas.microsoft.com/office/drawing/2014/main" id="{9F59DF5B-4BDA-4385-971C-CC327E258831}"/>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0364281" y="4579204"/>
            <a:ext cx="1088558" cy="1174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 Placeholder 8">
            <a:extLst>
              <a:ext uri="{FF2B5EF4-FFF2-40B4-BE49-F238E27FC236}">
                <a16:creationId xmlns:a16="http://schemas.microsoft.com/office/drawing/2014/main" id="{AC594143-80D0-410A-A78B-15A9617D63D4}"/>
              </a:ext>
            </a:extLst>
          </p:cNvPr>
          <p:cNvSpPr txBox="1">
            <a:spLocks/>
          </p:cNvSpPr>
          <p:nvPr/>
        </p:nvSpPr>
        <p:spPr>
          <a:xfrm>
            <a:off x="10364281" y="5873362"/>
            <a:ext cx="1277371" cy="541506"/>
          </a:xfrm>
          <a:prstGeom prst="rect">
            <a:avLst/>
          </a:prstGeom>
        </p:spPr>
        <p:txBody>
          <a:bodyPr vert="horz" lIns="68598" tIns="34299" rIns="68598" bIns="34299" rtlCol="0" anchor="ctr">
            <a:normAutofit/>
          </a:bodyPr>
          <a:lstStyle>
            <a:lvl1pPr marL="0" indent="0" algn="l" defTabSz="914400" rtl="0" eaLnBrk="1" latinLnBrk="0" hangingPunct="1">
              <a:lnSpc>
                <a:spcPct val="90000"/>
              </a:lnSpc>
              <a:spcBef>
                <a:spcPts val="0"/>
              </a:spcBef>
              <a:buSzPct val="100000"/>
              <a:buFont typeface="Arial" pitchFamily="34" charset="0"/>
              <a:buNone/>
              <a:defRPr sz="2400" b="0" kern="1200">
                <a:solidFill>
                  <a:schemeClr val="tx1"/>
                </a:solidFill>
                <a:latin typeface="+mn-lt"/>
                <a:ea typeface="+mn-ea"/>
                <a:cs typeface="+mn-cs"/>
              </a:defRPr>
            </a:lvl1pPr>
            <a:lvl2pPr marL="457200" indent="0" algn="l" defTabSz="914400" rtl="0" eaLnBrk="1" latinLnBrk="0" hangingPunct="1">
              <a:lnSpc>
                <a:spcPct val="90000"/>
              </a:lnSpc>
              <a:spcBef>
                <a:spcPts val="600"/>
              </a:spcBef>
              <a:buSzPct val="100000"/>
              <a:buFont typeface="Consolas" pitchFamily="49"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600"/>
              </a:spcBef>
              <a:buSzPct val="100000"/>
              <a:buFont typeface="Arial"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600"/>
              </a:spcBef>
              <a:buSzPct val="100000"/>
              <a:buFont typeface="Consolas" pitchFamily="49"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600"/>
              </a:spcBef>
              <a:buSzPct val="100000"/>
              <a:buFont typeface="Arial"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600"/>
              </a:spcBef>
              <a:buSzPct val="100000"/>
              <a:buFont typeface="Consolas" pitchFamily="49"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600"/>
              </a:spcBef>
              <a:buSzPct val="100000"/>
              <a:buFont typeface="Arial"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600"/>
              </a:spcBef>
              <a:buSzPct val="100000"/>
              <a:buFont typeface="Consolas" pitchFamily="49"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600"/>
              </a:spcBef>
              <a:buSzPct val="100000"/>
              <a:buFont typeface="Arial" pitchFamily="34" charset="0"/>
              <a:buNone/>
              <a:defRPr sz="1600" b="1" kern="1200">
                <a:solidFill>
                  <a:schemeClr val="tx1"/>
                </a:solidFill>
                <a:latin typeface="+mn-lt"/>
                <a:ea typeface="+mn-ea"/>
                <a:cs typeface="+mn-cs"/>
              </a:defRPr>
            </a:lvl9pPr>
          </a:lstStyle>
          <a:p>
            <a:pPr algn="ctr">
              <a:defRPr/>
            </a:pPr>
            <a:r>
              <a:rPr lang="en-US" sz="1800" dirty="0"/>
              <a:t>Cell Phones</a:t>
            </a:r>
          </a:p>
        </p:txBody>
      </p:sp>
      <p:sp>
        <p:nvSpPr>
          <p:cNvPr id="20" name="Title 12">
            <a:extLst>
              <a:ext uri="{FF2B5EF4-FFF2-40B4-BE49-F238E27FC236}">
                <a16:creationId xmlns:a16="http://schemas.microsoft.com/office/drawing/2014/main" id="{6489D789-269B-4EC5-80F5-65A95996EAC6}"/>
              </a:ext>
            </a:extLst>
          </p:cNvPr>
          <p:cNvSpPr>
            <a:spLocks noGrp="1"/>
          </p:cNvSpPr>
          <p:nvPr>
            <p:ph type="title"/>
          </p:nvPr>
        </p:nvSpPr>
        <p:spPr>
          <a:xfrm>
            <a:off x="429491" y="332508"/>
            <a:ext cx="11333018" cy="1082354"/>
          </a:xfrm>
          <a:solidFill>
            <a:schemeClr val="tx1"/>
          </a:solidFill>
        </p:spPr>
        <p:txBody>
          <a:bodyPr>
            <a:normAutofit/>
          </a:bodyPr>
          <a:lstStyle/>
          <a:p>
            <a:r>
              <a:rPr lang="en-US" b="1" dirty="0">
                <a:latin typeface="+mn-lt"/>
              </a:rPr>
              <a:t>STAAR Manual Review: Time Limits</a:t>
            </a:r>
          </a:p>
        </p:txBody>
      </p:sp>
      <p:sp>
        <p:nvSpPr>
          <p:cNvPr id="31749" name="TextBox 6"/>
          <p:cNvSpPr txBox="1">
            <a:spLocks noChangeArrowheads="1"/>
          </p:cNvSpPr>
          <p:nvPr/>
        </p:nvSpPr>
        <p:spPr bwMode="auto">
          <a:xfrm>
            <a:off x="9757811" y="920737"/>
            <a:ext cx="19151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sz="1800" b="1" dirty="0">
                <a:highlight>
                  <a:srgbClr val="FFFF00"/>
                </a:highlight>
              </a:rPr>
              <a:t>Manual pgs. 9-11</a:t>
            </a:r>
          </a:p>
        </p:txBody>
      </p:sp>
    </p:spTree>
    <p:custDataLst>
      <p:tags r:id="rId1"/>
    </p:custDataLst>
    <p:extLst>
      <p:ext uri="{BB962C8B-B14F-4D97-AF65-F5344CB8AC3E}">
        <p14:creationId xmlns:p14="http://schemas.microsoft.com/office/powerpoint/2010/main" val="21110152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8C83D265-1B30-43F9-8292-67A97016BBC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69948" t="34627" r="19049" b="39572"/>
          <a:stretch>
            <a:fillRect/>
          </a:stretch>
        </p:blipFill>
        <p:spPr bwMode="auto">
          <a:xfrm>
            <a:off x="8208730" y="2081625"/>
            <a:ext cx="1956734" cy="2578047"/>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8" name="Rectangle 4"/>
          <p:cNvSpPr>
            <a:spLocks noChangeArrowheads="1"/>
          </p:cNvSpPr>
          <p:nvPr/>
        </p:nvSpPr>
        <p:spPr bwMode="auto">
          <a:xfrm>
            <a:off x="871826" y="2081626"/>
            <a:ext cx="6033965"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sz="2000" b="1" u="sng" dirty="0">
                <a:latin typeface="+mn-lt"/>
              </a:rPr>
              <a:t>New to Texas:</a:t>
            </a:r>
          </a:p>
          <a:p>
            <a:r>
              <a:rPr lang="en-US" altLang="en-US" sz="2000" dirty="0">
                <a:latin typeface="+mn-lt"/>
              </a:rPr>
              <a:t>For all administrations (paper and online), districts should mark the “NEW TO TEXAS” field for any student who transferred into a Texas school or district from out-of-state during the current school year. </a:t>
            </a:r>
          </a:p>
        </p:txBody>
      </p:sp>
      <p:sp>
        <p:nvSpPr>
          <p:cNvPr id="7" name="Oval 6"/>
          <p:cNvSpPr/>
          <p:nvPr/>
        </p:nvSpPr>
        <p:spPr>
          <a:xfrm>
            <a:off x="8193777" y="3093540"/>
            <a:ext cx="951474" cy="949711"/>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 name="TextBox 8">
            <a:extLst>
              <a:ext uri="{FF2B5EF4-FFF2-40B4-BE49-F238E27FC236}">
                <a16:creationId xmlns:a16="http://schemas.microsoft.com/office/drawing/2014/main" id="{49A4B6AB-3194-4041-80F4-772E586C2A77}"/>
              </a:ext>
            </a:extLst>
          </p:cNvPr>
          <p:cNvSpPr txBox="1"/>
          <p:nvPr/>
        </p:nvSpPr>
        <p:spPr>
          <a:xfrm>
            <a:off x="5963478" y="4659673"/>
            <a:ext cx="5799031" cy="1754326"/>
          </a:xfrm>
          <a:prstGeom prst="rect">
            <a:avLst/>
          </a:prstGeom>
          <a:solidFill>
            <a:schemeClr val="accent1">
              <a:lumMod val="25000"/>
              <a:lumOff val="75000"/>
            </a:schemeClr>
          </a:solidFill>
        </p:spPr>
        <p:txBody>
          <a:bodyPr wrap="square" rtlCol="0">
            <a:spAutoFit/>
          </a:bodyPr>
          <a:lstStyle/>
          <a:p>
            <a:r>
              <a:rPr lang="en-US" altLang="en-US" dirty="0">
                <a:solidFill>
                  <a:srgbClr val="002060"/>
                </a:solidFill>
              </a:rPr>
              <a:t>**Note to CTC, refer to PowerSchool Manual to run your EOS report.  It is recommended if possible, to capture information prior to test day. </a:t>
            </a:r>
          </a:p>
          <a:p>
            <a:r>
              <a:rPr lang="en-US" altLang="en-US" dirty="0">
                <a:solidFill>
                  <a:srgbClr val="002060"/>
                </a:solidFill>
              </a:rPr>
              <a:t>(Enrolled out of state) </a:t>
            </a:r>
          </a:p>
          <a:p>
            <a:r>
              <a:rPr lang="en-US" altLang="en-US" dirty="0">
                <a:solidFill>
                  <a:srgbClr val="002060"/>
                </a:solidFill>
                <a:hlinkClick r:id="rId5"/>
              </a:rPr>
              <a:t>https://www.dallasisd.org/cms/lib/TX01001475/Centricity/Domain/72/Test%20Coordinator%20Manual_8.6.20.pdf</a:t>
            </a:r>
            <a:endParaRPr lang="en-US" altLang="en-US" dirty="0">
              <a:solidFill>
                <a:srgbClr val="002060"/>
              </a:solidFill>
            </a:endParaRPr>
          </a:p>
        </p:txBody>
      </p:sp>
      <p:sp>
        <p:nvSpPr>
          <p:cNvPr id="10" name="Title 12">
            <a:extLst>
              <a:ext uri="{FF2B5EF4-FFF2-40B4-BE49-F238E27FC236}">
                <a16:creationId xmlns:a16="http://schemas.microsoft.com/office/drawing/2014/main" id="{B6FCA10E-AB5D-41E0-A434-29C672E4907E}"/>
              </a:ext>
            </a:extLst>
          </p:cNvPr>
          <p:cNvSpPr>
            <a:spLocks noGrp="1"/>
          </p:cNvSpPr>
          <p:nvPr>
            <p:ph type="title"/>
          </p:nvPr>
        </p:nvSpPr>
        <p:spPr>
          <a:xfrm>
            <a:off x="429491" y="332508"/>
            <a:ext cx="11333018" cy="1082354"/>
          </a:xfrm>
          <a:solidFill>
            <a:schemeClr val="tx1"/>
          </a:solidFill>
        </p:spPr>
        <p:txBody>
          <a:bodyPr>
            <a:normAutofit fontScale="90000"/>
          </a:bodyPr>
          <a:lstStyle/>
          <a:p>
            <a:r>
              <a:rPr lang="en-US" b="1" dirty="0">
                <a:latin typeface="+mn-lt"/>
              </a:rPr>
              <a:t>STAAR Manual Review: Student Data Collection</a:t>
            </a:r>
          </a:p>
        </p:txBody>
      </p:sp>
      <p:sp>
        <p:nvSpPr>
          <p:cNvPr id="33796" name="TextBox 6"/>
          <p:cNvSpPr txBox="1">
            <a:spLocks noChangeArrowheads="1"/>
          </p:cNvSpPr>
          <p:nvPr/>
        </p:nvSpPr>
        <p:spPr bwMode="auto">
          <a:xfrm>
            <a:off x="9847650" y="1045530"/>
            <a:ext cx="19567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sz="1800" b="1" dirty="0">
                <a:highlight>
                  <a:srgbClr val="FFFF00"/>
                </a:highlight>
              </a:rPr>
              <a:t>Manual pgs. 11</a:t>
            </a:r>
          </a:p>
        </p:txBody>
      </p:sp>
      <p:sp>
        <p:nvSpPr>
          <p:cNvPr id="11" name="TextBox 10">
            <a:extLst>
              <a:ext uri="{FF2B5EF4-FFF2-40B4-BE49-F238E27FC236}">
                <a16:creationId xmlns:a16="http://schemas.microsoft.com/office/drawing/2014/main" id="{28B7EF98-640D-4946-A8F8-3A38F1FA3409}"/>
              </a:ext>
            </a:extLst>
          </p:cNvPr>
          <p:cNvSpPr txBox="1"/>
          <p:nvPr/>
        </p:nvSpPr>
        <p:spPr>
          <a:xfrm>
            <a:off x="10433237" y="1788608"/>
            <a:ext cx="1436914" cy="2031325"/>
          </a:xfrm>
          <a:prstGeom prst="rect">
            <a:avLst/>
          </a:prstGeom>
          <a:solidFill>
            <a:schemeClr val="accent1">
              <a:lumMod val="25000"/>
              <a:lumOff val="75000"/>
            </a:schemeClr>
          </a:solidFill>
        </p:spPr>
        <p:txBody>
          <a:bodyPr wrap="square" rtlCol="0">
            <a:spAutoFit/>
          </a:bodyPr>
          <a:lstStyle/>
          <a:p>
            <a:r>
              <a:rPr lang="en-US" sz="1400" i="1" dirty="0">
                <a:solidFill>
                  <a:srgbClr val="002060"/>
                </a:solidFill>
              </a:rPr>
              <a:t>**</a:t>
            </a:r>
            <a:r>
              <a:rPr lang="en-US" altLang="en-US" sz="1400" i="1" dirty="0">
                <a:solidFill>
                  <a:schemeClr val="accent1"/>
                </a:solidFill>
              </a:rPr>
              <a:t> </a:t>
            </a:r>
            <a:r>
              <a:rPr lang="en-US" altLang="en-US" sz="1400" i="1" dirty="0">
                <a:solidFill>
                  <a:srgbClr val="002060"/>
                </a:solidFill>
              </a:rPr>
              <a:t>Note to CTC, this is an optional slide.  If you will not have your test administrators bubble anything for EOS, please delete.</a:t>
            </a:r>
            <a:endParaRPr lang="en-US" sz="1400" i="1" dirty="0">
              <a:solidFill>
                <a:srgbClr val="002060"/>
              </a:solidFill>
            </a:endParaRPr>
          </a:p>
        </p:txBody>
      </p:sp>
    </p:spTree>
    <p:custDataLst>
      <p:tags r:id="rId1"/>
    </p:custDataLst>
    <p:extLst>
      <p:ext uri="{BB962C8B-B14F-4D97-AF65-F5344CB8AC3E}">
        <p14:creationId xmlns:p14="http://schemas.microsoft.com/office/powerpoint/2010/main" val="42093118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29"/>
        <p:cNvGrpSpPr/>
        <p:nvPr/>
      </p:nvGrpSpPr>
      <p:grpSpPr>
        <a:xfrm>
          <a:off x="0" y="0"/>
          <a:ext cx="0" cy="0"/>
          <a:chOff x="0" y="0"/>
          <a:chExt cx="0" cy="0"/>
        </a:xfrm>
      </p:grpSpPr>
      <p:sp>
        <p:nvSpPr>
          <p:cNvPr id="9" name="Title 12">
            <a:extLst>
              <a:ext uri="{FF2B5EF4-FFF2-40B4-BE49-F238E27FC236}">
                <a16:creationId xmlns:a16="http://schemas.microsoft.com/office/drawing/2014/main" id="{A9CABF84-6FF5-4BD6-B977-5A984F42D6D5}"/>
              </a:ext>
            </a:extLst>
          </p:cNvPr>
          <p:cNvSpPr>
            <a:spLocks noGrp="1"/>
          </p:cNvSpPr>
          <p:nvPr>
            <p:ph type="title"/>
          </p:nvPr>
        </p:nvSpPr>
        <p:spPr>
          <a:xfrm>
            <a:off x="429491" y="332508"/>
            <a:ext cx="11333018" cy="857664"/>
          </a:xfrm>
          <a:solidFill>
            <a:schemeClr val="tx1"/>
          </a:solidFill>
        </p:spPr>
        <p:txBody>
          <a:bodyPr>
            <a:normAutofit/>
          </a:bodyPr>
          <a:lstStyle/>
          <a:p>
            <a:r>
              <a:rPr lang="en-US" b="1" dirty="0"/>
              <a:t>TAKS/TAAS/TEAMS Student Answer Sheets</a:t>
            </a:r>
            <a:endParaRPr lang="en-US" b="1" dirty="0">
              <a:latin typeface="+mn-lt"/>
            </a:endParaRPr>
          </a:p>
        </p:txBody>
      </p:sp>
      <p:sp>
        <p:nvSpPr>
          <p:cNvPr id="11" name="Rectangle 10">
            <a:extLst>
              <a:ext uri="{FF2B5EF4-FFF2-40B4-BE49-F238E27FC236}">
                <a16:creationId xmlns:a16="http://schemas.microsoft.com/office/drawing/2014/main" id="{DAF2887B-1725-4166-9753-36EB6A5F2289}"/>
              </a:ext>
            </a:extLst>
          </p:cNvPr>
          <p:cNvSpPr/>
          <p:nvPr/>
        </p:nvSpPr>
        <p:spPr>
          <a:xfrm>
            <a:off x="429491" y="1350741"/>
            <a:ext cx="11333018" cy="646331"/>
          </a:xfrm>
          <a:prstGeom prst="rect">
            <a:avLst/>
          </a:prstGeom>
        </p:spPr>
        <p:txBody>
          <a:bodyPr wrap="square">
            <a:spAutoFit/>
          </a:bodyPr>
          <a:lstStyle/>
          <a:p>
            <a:r>
              <a:rPr lang="en-US" b="1" dirty="0"/>
              <a:t>If a former TAKS, TAAS, or TEAMS examinee chooses to take a STAAR test to fulfill his or her assessment graduation requirements, then staff will need to mark the appropriate bubble on the STAAR answer document. </a:t>
            </a:r>
          </a:p>
        </p:txBody>
      </p:sp>
      <p:sp>
        <p:nvSpPr>
          <p:cNvPr id="14" name="Rectangle 13">
            <a:extLst>
              <a:ext uri="{FF2B5EF4-FFF2-40B4-BE49-F238E27FC236}">
                <a16:creationId xmlns:a16="http://schemas.microsoft.com/office/drawing/2014/main" id="{8F2DA714-2844-41CD-AC6D-D6EE00F308F1}"/>
              </a:ext>
            </a:extLst>
          </p:cNvPr>
          <p:cNvSpPr/>
          <p:nvPr/>
        </p:nvSpPr>
        <p:spPr>
          <a:xfrm>
            <a:off x="1629508" y="2298428"/>
            <a:ext cx="8932984" cy="4247317"/>
          </a:xfrm>
          <a:prstGeom prst="rect">
            <a:avLst/>
          </a:prstGeom>
        </p:spPr>
        <p:txBody>
          <a:bodyPr wrap="square">
            <a:spAutoFit/>
          </a:bodyPr>
          <a:lstStyle/>
          <a:p>
            <a:r>
              <a:rPr lang="en-US" b="1" dirty="0">
                <a:solidFill>
                  <a:srgbClr val="FF0000"/>
                </a:solidFill>
              </a:rPr>
              <a:t>**English I cannot be used as an alternate assessment. </a:t>
            </a:r>
          </a:p>
          <a:p>
            <a:r>
              <a:rPr lang="en-US" b="1" u="sng" dirty="0"/>
              <a:t>For English II, mark </a:t>
            </a:r>
          </a:p>
          <a:p>
            <a:r>
              <a:rPr lang="en-US" dirty="0"/>
              <a:t>• “T” if an eligible examinee is taking this test as an alternate for TAKS ELA. </a:t>
            </a:r>
          </a:p>
          <a:p>
            <a:r>
              <a:rPr lang="en-US" dirty="0"/>
              <a:t>• “R” if an eligible examinee is taking only the reading section of this test as an alternate for TAAS or TEAMS reading. </a:t>
            </a:r>
          </a:p>
          <a:p>
            <a:r>
              <a:rPr lang="en-US" dirty="0"/>
              <a:t>• “W” if an eligible examinee is taking only the writing section of this test as an alternate for TAAS writing. </a:t>
            </a:r>
          </a:p>
          <a:p>
            <a:r>
              <a:rPr lang="en-US" dirty="0"/>
              <a:t>• “RW” if an eligible examinee is taking both the reading and writing sections of this test as an alternate for TAAS reading and writing. </a:t>
            </a:r>
          </a:p>
          <a:p>
            <a:r>
              <a:rPr lang="en-US" b="1" u="sng" dirty="0"/>
              <a:t>For Algebra I mark</a:t>
            </a:r>
            <a:endParaRPr lang="en-US" dirty="0"/>
          </a:p>
          <a:p>
            <a:r>
              <a:rPr lang="en-US" dirty="0"/>
              <a:t>• “T” if an eligible examinee is taking this test as an alternate TAKS, TAAS, or TEAMS mathematics. </a:t>
            </a:r>
          </a:p>
          <a:p>
            <a:r>
              <a:rPr lang="en-US" b="1" u="sng" dirty="0"/>
              <a:t>For Biology and U.S. History, mark</a:t>
            </a:r>
          </a:p>
          <a:p>
            <a:r>
              <a:rPr lang="en-US" dirty="0"/>
              <a:t>• “T” if an eligible examinee is taking this test as an alternate for TAKS science or social studies, respectively. </a:t>
            </a:r>
          </a:p>
        </p:txBody>
      </p:sp>
      <p:pic>
        <p:nvPicPr>
          <p:cNvPr id="15" name="Picture 2">
            <a:extLst>
              <a:ext uri="{FF2B5EF4-FFF2-40B4-BE49-F238E27FC236}">
                <a16:creationId xmlns:a16="http://schemas.microsoft.com/office/drawing/2014/main" id="{19E82764-BA8C-4832-94D1-8BD69F5306B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67479" t="50285" r="13376" b="18384"/>
          <a:stretch>
            <a:fillRect/>
          </a:stretch>
        </p:blipFill>
        <p:spPr bwMode="auto">
          <a:xfrm>
            <a:off x="286292" y="2545336"/>
            <a:ext cx="1339850" cy="1233488"/>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16" name="Picture 3">
            <a:extLst>
              <a:ext uri="{FF2B5EF4-FFF2-40B4-BE49-F238E27FC236}">
                <a16:creationId xmlns:a16="http://schemas.microsoft.com/office/drawing/2014/main" id="{D2D47816-214A-47F3-BA93-38BF2A0AC80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67790" t="26437" r="13071" b="39470"/>
          <a:stretch>
            <a:fillRect/>
          </a:stretch>
        </p:blipFill>
        <p:spPr bwMode="auto">
          <a:xfrm>
            <a:off x="287879" y="4837334"/>
            <a:ext cx="1338263" cy="1339850"/>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17" name="TextBox 16">
            <a:extLst>
              <a:ext uri="{FF2B5EF4-FFF2-40B4-BE49-F238E27FC236}">
                <a16:creationId xmlns:a16="http://schemas.microsoft.com/office/drawing/2014/main" id="{A1F424BB-8BF1-4B9C-BED8-AF262B64F845}"/>
              </a:ext>
            </a:extLst>
          </p:cNvPr>
          <p:cNvSpPr txBox="1"/>
          <p:nvPr/>
        </p:nvSpPr>
        <p:spPr>
          <a:xfrm>
            <a:off x="10755086" y="2146417"/>
            <a:ext cx="1436914" cy="2031325"/>
          </a:xfrm>
          <a:prstGeom prst="rect">
            <a:avLst/>
          </a:prstGeom>
          <a:solidFill>
            <a:schemeClr val="accent1">
              <a:lumMod val="25000"/>
              <a:lumOff val="75000"/>
            </a:schemeClr>
          </a:solidFill>
        </p:spPr>
        <p:txBody>
          <a:bodyPr wrap="square" rtlCol="0">
            <a:spAutoFit/>
          </a:bodyPr>
          <a:lstStyle/>
          <a:p>
            <a:r>
              <a:rPr lang="en-US" sz="1400" i="1" dirty="0">
                <a:solidFill>
                  <a:srgbClr val="002060"/>
                </a:solidFill>
              </a:rPr>
              <a:t>**</a:t>
            </a:r>
            <a:r>
              <a:rPr lang="en-US" altLang="en-US" sz="1400" i="1" dirty="0">
                <a:solidFill>
                  <a:schemeClr val="accent1"/>
                </a:solidFill>
              </a:rPr>
              <a:t> </a:t>
            </a:r>
            <a:r>
              <a:rPr lang="en-US" altLang="en-US" sz="1400" i="1" dirty="0">
                <a:solidFill>
                  <a:srgbClr val="002060"/>
                </a:solidFill>
              </a:rPr>
              <a:t>Note to CTC, this is an optional slide.  If you will not have your test administrators bubble anything for OOS, please delete.</a:t>
            </a:r>
            <a:endParaRPr lang="en-US" sz="1400" i="1" dirty="0">
              <a:solidFill>
                <a:srgbClr val="002060"/>
              </a:solidFill>
            </a:endParaRPr>
          </a:p>
        </p:txBody>
      </p:sp>
      <p:sp>
        <p:nvSpPr>
          <p:cNvPr id="10" name="TextBox 6">
            <a:extLst>
              <a:ext uri="{FF2B5EF4-FFF2-40B4-BE49-F238E27FC236}">
                <a16:creationId xmlns:a16="http://schemas.microsoft.com/office/drawing/2014/main" id="{A76B1D0F-DDC8-41BB-8195-9DDED8A2BCCB}"/>
              </a:ext>
            </a:extLst>
          </p:cNvPr>
          <p:cNvSpPr txBox="1">
            <a:spLocks noChangeArrowheads="1"/>
          </p:cNvSpPr>
          <p:nvPr/>
        </p:nvSpPr>
        <p:spPr bwMode="auto">
          <a:xfrm>
            <a:off x="9528962" y="895513"/>
            <a:ext cx="24522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sz="1800" b="1" dirty="0">
                <a:highlight>
                  <a:srgbClr val="FFFF00"/>
                </a:highlight>
              </a:rPr>
              <a:t>Manual pgs. 12, 43-44</a:t>
            </a:r>
          </a:p>
        </p:txBody>
      </p:sp>
    </p:spTree>
    <p:custDataLst>
      <p:tags r:id="rId1"/>
    </p:custDataLst>
    <p:extLst>
      <p:ext uri="{BB962C8B-B14F-4D97-AF65-F5344CB8AC3E}">
        <p14:creationId xmlns:p14="http://schemas.microsoft.com/office/powerpoint/2010/main" val="1861023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2">
            <a:extLst>
              <a:ext uri="{FF2B5EF4-FFF2-40B4-BE49-F238E27FC236}">
                <a16:creationId xmlns:a16="http://schemas.microsoft.com/office/drawing/2014/main" id="{AA751FE5-A6E3-4088-B999-43EEF0D8EEF9}"/>
              </a:ext>
            </a:extLst>
          </p:cNvPr>
          <p:cNvSpPr>
            <a:spLocks noGrp="1"/>
          </p:cNvSpPr>
          <p:nvPr>
            <p:ph type="title"/>
          </p:nvPr>
        </p:nvSpPr>
        <p:spPr>
          <a:xfrm>
            <a:off x="429491" y="332508"/>
            <a:ext cx="11333018" cy="1082354"/>
          </a:xfrm>
          <a:solidFill>
            <a:schemeClr val="tx1"/>
          </a:solidFill>
        </p:spPr>
        <p:txBody>
          <a:bodyPr>
            <a:normAutofit fontScale="90000"/>
          </a:bodyPr>
          <a:lstStyle/>
          <a:p>
            <a:r>
              <a:rPr lang="en-US" b="1" dirty="0">
                <a:latin typeface="+mn-lt"/>
              </a:rPr>
              <a:t>STAAR Manual Review: Accommodations-Accessibility Features</a:t>
            </a:r>
          </a:p>
        </p:txBody>
      </p:sp>
      <p:sp>
        <p:nvSpPr>
          <p:cNvPr id="5" name="TextBox 6"/>
          <p:cNvSpPr txBox="1">
            <a:spLocks noChangeArrowheads="1"/>
          </p:cNvSpPr>
          <p:nvPr/>
        </p:nvSpPr>
        <p:spPr bwMode="auto">
          <a:xfrm>
            <a:off x="9726843" y="929032"/>
            <a:ext cx="20356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sz="1800" b="1" dirty="0">
                <a:highlight>
                  <a:srgbClr val="FFFF00"/>
                </a:highlight>
              </a:rPr>
              <a:t>Manual pgs. 13-14</a:t>
            </a:r>
          </a:p>
        </p:txBody>
      </p:sp>
      <p:sp>
        <p:nvSpPr>
          <p:cNvPr id="6" name="Subtitle 2">
            <a:extLst>
              <a:ext uri="{FF2B5EF4-FFF2-40B4-BE49-F238E27FC236}">
                <a16:creationId xmlns:a16="http://schemas.microsoft.com/office/drawing/2014/main" id="{D6082C2D-3140-456D-AB15-82F7E0678D5D}"/>
              </a:ext>
            </a:extLst>
          </p:cNvPr>
          <p:cNvSpPr txBox="1">
            <a:spLocks/>
          </p:cNvSpPr>
          <p:nvPr/>
        </p:nvSpPr>
        <p:spPr>
          <a:xfrm>
            <a:off x="685481" y="1551198"/>
            <a:ext cx="8032652" cy="800308"/>
          </a:xfrm>
          <a:prstGeom prst="rect">
            <a:avLst/>
          </a:prstGeom>
        </p:spPr>
        <p:txBody>
          <a:bodyPr vert="horz" lIns="68598" tIns="34299" rIns="68598" bIns="34299" rtlCol="0">
            <a:normAutofit fontScale="92500" lnSpcReduction="20000"/>
          </a:bodyPr>
          <a:lstStyle>
            <a:lvl1pPr marL="0" indent="0" algn="l" defTabSz="914400" rtl="0" eaLnBrk="1" latinLnBrk="0" hangingPunct="1">
              <a:lnSpc>
                <a:spcPct val="90000"/>
              </a:lnSpc>
              <a:spcBef>
                <a:spcPts val="0"/>
              </a:spcBef>
              <a:buSzPct val="100000"/>
              <a:buFont typeface="Arial" pitchFamily="34" charset="0"/>
              <a:buNone/>
              <a:defRPr sz="2400" kern="1200">
                <a:solidFill>
                  <a:schemeClr val="tx1">
                    <a:tint val="75000"/>
                  </a:schemeClr>
                </a:solidFill>
                <a:latin typeface="+mn-lt"/>
                <a:ea typeface="+mn-ea"/>
                <a:cs typeface="+mn-cs"/>
              </a:defRPr>
            </a:lvl1pPr>
            <a:lvl2pPr marL="457200" indent="0" algn="ctr" defTabSz="914400" rtl="0" eaLnBrk="1" latinLnBrk="0" hangingPunct="1">
              <a:lnSpc>
                <a:spcPct val="90000"/>
              </a:lnSpc>
              <a:spcBef>
                <a:spcPts val="600"/>
              </a:spcBef>
              <a:buSzPct val="100000"/>
              <a:buFont typeface="Consolas" pitchFamily="49" charset="0"/>
              <a:buNone/>
              <a:defRPr sz="2000" kern="1200">
                <a:solidFill>
                  <a:schemeClr val="tx1">
                    <a:tint val="75000"/>
                  </a:schemeClr>
                </a:solidFill>
                <a:latin typeface="+mn-lt"/>
                <a:ea typeface="+mn-ea"/>
                <a:cs typeface="+mn-cs"/>
              </a:defRPr>
            </a:lvl2pPr>
            <a:lvl3pPr marL="914400" indent="0" algn="ctr" defTabSz="914400" rtl="0" eaLnBrk="1" latinLnBrk="0" hangingPunct="1">
              <a:lnSpc>
                <a:spcPct val="90000"/>
              </a:lnSpc>
              <a:spcBef>
                <a:spcPts val="600"/>
              </a:spcBef>
              <a:buSzPct val="100000"/>
              <a:buFont typeface="Arial" pitchFamily="34" charset="0"/>
              <a:buNone/>
              <a:defRPr sz="1800" kern="1200">
                <a:solidFill>
                  <a:schemeClr val="tx1">
                    <a:tint val="75000"/>
                  </a:schemeClr>
                </a:solidFill>
                <a:latin typeface="+mn-lt"/>
                <a:ea typeface="+mn-ea"/>
                <a:cs typeface="+mn-cs"/>
              </a:defRPr>
            </a:lvl3pPr>
            <a:lvl4pPr marL="1371600" indent="0" algn="ctr" defTabSz="914400" rtl="0" eaLnBrk="1" latinLnBrk="0" hangingPunct="1">
              <a:lnSpc>
                <a:spcPct val="90000"/>
              </a:lnSpc>
              <a:spcBef>
                <a:spcPts val="600"/>
              </a:spcBef>
              <a:buSzPct val="100000"/>
              <a:buFont typeface="Consolas" pitchFamily="49" charset="0"/>
              <a:buNone/>
              <a:defRPr sz="1600" kern="1200">
                <a:solidFill>
                  <a:schemeClr val="tx1">
                    <a:tint val="75000"/>
                  </a:schemeClr>
                </a:solidFill>
                <a:latin typeface="+mn-lt"/>
                <a:ea typeface="+mn-ea"/>
                <a:cs typeface="+mn-cs"/>
              </a:defRPr>
            </a:lvl4pPr>
            <a:lvl5pPr marL="1828800" indent="0" algn="ctr" defTabSz="914400" rtl="0" eaLnBrk="1" latinLnBrk="0" hangingPunct="1">
              <a:lnSpc>
                <a:spcPct val="90000"/>
              </a:lnSpc>
              <a:spcBef>
                <a:spcPts val="600"/>
              </a:spcBef>
              <a:buSzPct val="100000"/>
              <a:buFont typeface="Arial" pitchFamily="34" charset="0"/>
              <a:buNone/>
              <a:defRPr sz="1600" kern="1200">
                <a:solidFill>
                  <a:schemeClr val="tx1">
                    <a:tint val="75000"/>
                  </a:schemeClr>
                </a:solidFill>
                <a:latin typeface="+mn-lt"/>
                <a:ea typeface="+mn-ea"/>
                <a:cs typeface="+mn-cs"/>
              </a:defRPr>
            </a:lvl5pPr>
            <a:lvl6pPr marL="2286000" indent="0" algn="ctr" defTabSz="914400" rtl="0" eaLnBrk="1" latinLnBrk="0" hangingPunct="1">
              <a:lnSpc>
                <a:spcPct val="90000"/>
              </a:lnSpc>
              <a:spcBef>
                <a:spcPts val="600"/>
              </a:spcBef>
              <a:buSzPct val="100000"/>
              <a:buFont typeface="Consolas" pitchFamily="49" charset="0"/>
              <a:buNone/>
              <a:defRPr sz="1600" kern="1200">
                <a:solidFill>
                  <a:schemeClr val="tx1">
                    <a:tint val="75000"/>
                  </a:schemeClr>
                </a:solidFill>
                <a:latin typeface="+mn-lt"/>
                <a:ea typeface="+mn-ea"/>
                <a:cs typeface="+mn-cs"/>
              </a:defRPr>
            </a:lvl6pPr>
            <a:lvl7pPr marL="2743200" indent="0" algn="ctr" defTabSz="914400" rtl="0" eaLnBrk="1" latinLnBrk="0" hangingPunct="1">
              <a:lnSpc>
                <a:spcPct val="90000"/>
              </a:lnSpc>
              <a:spcBef>
                <a:spcPts val="600"/>
              </a:spcBef>
              <a:buSzPct val="100000"/>
              <a:buFont typeface="Arial" pitchFamily="34" charset="0"/>
              <a:buNone/>
              <a:defRPr sz="16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600"/>
              </a:spcBef>
              <a:buSzPct val="100000"/>
              <a:buFont typeface="Consolas" pitchFamily="49" charset="0"/>
              <a:buNone/>
              <a:defRPr sz="16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600"/>
              </a:spcBef>
              <a:buSzPct val="100000"/>
              <a:buFont typeface="Arial" pitchFamily="34" charset="0"/>
              <a:buNone/>
              <a:defRPr sz="1600" kern="1200">
                <a:solidFill>
                  <a:schemeClr val="tx1">
                    <a:tint val="75000"/>
                  </a:schemeClr>
                </a:solidFill>
                <a:latin typeface="+mn-lt"/>
                <a:ea typeface="+mn-ea"/>
                <a:cs typeface="+mn-cs"/>
              </a:defRPr>
            </a:lvl9pPr>
          </a:lstStyle>
          <a:p>
            <a:r>
              <a:rPr lang="en-US" sz="2401" b="1" dirty="0">
                <a:solidFill>
                  <a:schemeClr val="tx1"/>
                </a:solidFill>
              </a:rPr>
              <a:t>Your testing rosters will indicate which students are to receive accommodations.  Before testing, if you are unclear of any accommodations, ask your CTC.</a:t>
            </a:r>
          </a:p>
        </p:txBody>
      </p:sp>
      <p:sp>
        <p:nvSpPr>
          <p:cNvPr id="8" name="Rectangle 5">
            <a:extLst>
              <a:ext uri="{FF2B5EF4-FFF2-40B4-BE49-F238E27FC236}">
                <a16:creationId xmlns:a16="http://schemas.microsoft.com/office/drawing/2014/main" id="{CDDF264F-724E-4A78-AF70-BF3F0B01177A}"/>
              </a:ext>
            </a:extLst>
          </p:cNvPr>
          <p:cNvSpPr>
            <a:spLocks noChangeArrowheads="1"/>
          </p:cNvSpPr>
          <p:nvPr/>
        </p:nvSpPr>
        <p:spPr bwMode="auto">
          <a:xfrm>
            <a:off x="588499" y="2734293"/>
            <a:ext cx="11015002" cy="3685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defRPr/>
            </a:pPr>
            <a:r>
              <a:rPr lang="en-US" altLang="en-US" sz="2000" dirty="0">
                <a:latin typeface="+mn-lt"/>
              </a:rPr>
              <a:t>Certain accessibility features may be provided to students based on their needs;  students can not be made to use them.  Common  Accessibility features include </a:t>
            </a:r>
            <a:r>
              <a:rPr lang="en-US" altLang="en-US" sz="2000" b="1" dirty="0">
                <a:solidFill>
                  <a:srgbClr val="FF0000"/>
                </a:solidFill>
                <a:latin typeface="+mn-lt"/>
              </a:rPr>
              <a:t>(see page 13/14 for full list)</a:t>
            </a:r>
            <a:r>
              <a:rPr lang="en-US" altLang="en-US" sz="2000" dirty="0">
                <a:latin typeface="+mn-lt"/>
              </a:rPr>
              <a:t>:</a:t>
            </a:r>
          </a:p>
          <a:p>
            <a:pPr marL="342900" indent="-342900">
              <a:buFont typeface="Arial" panose="020B0604020202020204" pitchFamily="34" charset="0"/>
              <a:buChar char="•"/>
              <a:defRPr/>
            </a:pPr>
            <a:r>
              <a:rPr lang="en-US" sz="2000" dirty="0">
                <a:latin typeface="+mn-lt"/>
              </a:rPr>
              <a:t>allowing a student to use a bilingual dictionary (word-to-word translations; no definitions or examples) on mathematics, science, and social studies assessments </a:t>
            </a:r>
          </a:p>
          <a:p>
            <a:pPr marL="342900" indent="-342900">
              <a:buFont typeface="Arial" panose="020B0604020202020204" pitchFamily="34" charset="0"/>
              <a:buChar char="•"/>
              <a:defRPr/>
            </a:pPr>
            <a:r>
              <a:rPr lang="en-US" sz="2000" dirty="0">
                <a:latin typeface="+mn-lt"/>
              </a:rPr>
              <a:t>reading aloud or signing the expository or persuasive writing prompt to any student who requests this assistance </a:t>
            </a:r>
          </a:p>
          <a:p>
            <a:pPr marL="342900" indent="-342900">
              <a:buFont typeface="Arial" panose="020B0604020202020204" pitchFamily="34" charset="0"/>
              <a:buChar char="•"/>
              <a:defRPr/>
            </a:pPr>
            <a:r>
              <a:rPr lang="en-US" sz="2000" dirty="0">
                <a:latin typeface="+mn-lt"/>
              </a:rPr>
              <a:t>making assistive tools available such as various types of scratch paper, various types of highlighters, colored pencils, etc.</a:t>
            </a:r>
          </a:p>
          <a:p>
            <a:pPr marL="342900" indent="-342900">
              <a:buFont typeface="Arial" panose="020B0604020202020204" pitchFamily="34" charset="0"/>
              <a:buChar char="•"/>
              <a:defRPr/>
            </a:pPr>
            <a:r>
              <a:rPr lang="en-US" sz="2000" dirty="0">
                <a:latin typeface="+mn-lt"/>
              </a:rPr>
              <a:t>allowing individual and small-group administrations </a:t>
            </a:r>
          </a:p>
          <a:p>
            <a:pPr marL="342900" indent="-342900">
              <a:buFont typeface="Arial" panose="020B0604020202020204" pitchFamily="34" charset="0"/>
              <a:buChar char="•"/>
              <a:defRPr/>
            </a:pPr>
            <a:r>
              <a:rPr lang="en-US" sz="2000" dirty="0">
                <a:latin typeface="+mn-lt"/>
              </a:rPr>
              <a:t>reminding students to stay on task</a:t>
            </a:r>
          </a:p>
          <a:p>
            <a:pPr marL="342900" indent="-342900">
              <a:buFont typeface="Arial" panose="020B0604020202020204" pitchFamily="34" charset="0"/>
              <a:buChar char="•"/>
              <a:defRPr/>
            </a:pPr>
            <a:r>
              <a:rPr lang="en-US" sz="2000" dirty="0">
                <a:latin typeface="+mn-lt"/>
              </a:rPr>
              <a:t>the state-supplied mathematics graph paper</a:t>
            </a:r>
          </a:p>
          <a:p>
            <a:pPr>
              <a:defRPr/>
            </a:pPr>
            <a:endParaRPr lang="en-US" sz="1350" dirty="0">
              <a:latin typeface="+mn-lt"/>
            </a:endParaRPr>
          </a:p>
        </p:txBody>
      </p:sp>
    </p:spTree>
    <p:custDataLst>
      <p:tags r:id="rId1"/>
    </p:custDataLst>
    <p:extLst>
      <p:ext uri="{BB962C8B-B14F-4D97-AF65-F5344CB8AC3E}">
        <p14:creationId xmlns:p14="http://schemas.microsoft.com/office/powerpoint/2010/main" val="3110905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2">
            <a:extLst>
              <a:ext uri="{FF2B5EF4-FFF2-40B4-BE49-F238E27FC236}">
                <a16:creationId xmlns:a16="http://schemas.microsoft.com/office/drawing/2014/main" id="{AA751FE5-A6E3-4088-B999-43EEF0D8EEF9}"/>
              </a:ext>
            </a:extLst>
          </p:cNvPr>
          <p:cNvSpPr>
            <a:spLocks noGrp="1"/>
          </p:cNvSpPr>
          <p:nvPr>
            <p:ph type="title"/>
          </p:nvPr>
        </p:nvSpPr>
        <p:spPr>
          <a:xfrm>
            <a:off x="429491" y="332508"/>
            <a:ext cx="11333018" cy="1082354"/>
          </a:xfrm>
          <a:solidFill>
            <a:schemeClr val="tx1"/>
          </a:solidFill>
        </p:spPr>
        <p:txBody>
          <a:bodyPr>
            <a:normAutofit fontScale="90000"/>
          </a:bodyPr>
          <a:lstStyle/>
          <a:p>
            <a:r>
              <a:rPr lang="en-US" b="1" dirty="0">
                <a:latin typeface="+mn-lt"/>
              </a:rPr>
              <a:t>STAAR Manual Review: Accommodations- Designated Supports</a:t>
            </a:r>
          </a:p>
        </p:txBody>
      </p:sp>
      <p:sp>
        <p:nvSpPr>
          <p:cNvPr id="5" name="TextBox 6"/>
          <p:cNvSpPr txBox="1">
            <a:spLocks noChangeArrowheads="1"/>
          </p:cNvSpPr>
          <p:nvPr/>
        </p:nvSpPr>
        <p:spPr bwMode="auto">
          <a:xfrm>
            <a:off x="9726843" y="929032"/>
            <a:ext cx="20356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sz="1800" b="1" dirty="0">
                <a:highlight>
                  <a:srgbClr val="FFFF00"/>
                </a:highlight>
              </a:rPr>
              <a:t>Manual pgs. 15-17</a:t>
            </a:r>
          </a:p>
        </p:txBody>
      </p:sp>
      <p:sp>
        <p:nvSpPr>
          <p:cNvPr id="9" name="Rectangle 8">
            <a:extLst>
              <a:ext uri="{FF2B5EF4-FFF2-40B4-BE49-F238E27FC236}">
                <a16:creationId xmlns:a16="http://schemas.microsoft.com/office/drawing/2014/main" id="{4920D6C1-869C-4182-8B2E-D3818323001F}"/>
              </a:ext>
            </a:extLst>
          </p:cNvPr>
          <p:cNvSpPr/>
          <p:nvPr/>
        </p:nvSpPr>
        <p:spPr>
          <a:xfrm>
            <a:off x="323473" y="1414862"/>
            <a:ext cx="11333018" cy="5509200"/>
          </a:xfrm>
          <a:prstGeom prst="rect">
            <a:avLst/>
          </a:prstGeom>
        </p:spPr>
        <p:txBody>
          <a:bodyPr wrap="square">
            <a:spAutoFit/>
          </a:bodyPr>
          <a:lstStyle/>
          <a:p>
            <a:pPr eaLnBrk="0" fontAlgn="base" hangingPunct="0">
              <a:spcBef>
                <a:spcPct val="0"/>
              </a:spcBef>
              <a:spcAft>
                <a:spcPct val="0"/>
              </a:spcAft>
            </a:pPr>
            <a:r>
              <a:rPr lang="en-US" altLang="en-US" sz="2000" b="1" dirty="0">
                <a:cs typeface="Arial" panose="020B0604020202020204" pitchFamily="34" charset="0"/>
              </a:rPr>
              <a:t>Designated Supports</a:t>
            </a:r>
            <a:r>
              <a:rPr lang="en-US" altLang="en-US" sz="2000" dirty="0">
                <a:cs typeface="Arial" panose="020B0604020202020204" pitchFamily="34" charset="0"/>
              </a:rPr>
              <a:t>: These are locally-approved supports for students who meet eligibility criteria.  These supports are approved by committee decision and should not be given unless documented and predetermined by appropriate decision-making committee.  The full list of designated supports is listed below:  </a:t>
            </a:r>
            <a:endParaRPr lang="en-US" sz="4500" dirty="0">
              <a:solidFill>
                <a:srgbClr val="000000"/>
              </a:solidFill>
              <a:cs typeface="Calibri"/>
            </a:endParaRPr>
          </a:p>
          <a:p>
            <a:pPr marL="685800" lvl="1" indent="-342900">
              <a:buSzPct val="95000"/>
              <a:buFont typeface="Arial" panose="020B0604020202020204" pitchFamily="34" charset="0"/>
              <a:buChar char="•"/>
            </a:pPr>
            <a:r>
              <a:rPr lang="en-US" dirty="0">
                <a:latin typeface="Calibri" panose="020F0502020204030204" pitchFamily="34" charset="0"/>
                <a:cs typeface="Calibri" panose="020F0502020204030204" pitchFamily="34" charset="0"/>
              </a:rPr>
              <a:t>Basic Transcribing</a:t>
            </a:r>
          </a:p>
          <a:p>
            <a:pPr marL="685800" lvl="1" indent="-342900">
              <a:buSzPct val="95000"/>
              <a:buFont typeface="Arial" panose="020B0604020202020204" pitchFamily="34" charset="0"/>
              <a:buChar char="•"/>
            </a:pPr>
            <a:r>
              <a:rPr lang="en-US" dirty="0">
                <a:latin typeface="Calibri" panose="020F0502020204030204" pitchFamily="34" charset="0"/>
                <a:cs typeface="Calibri" panose="020F0502020204030204" pitchFamily="34" charset="0"/>
              </a:rPr>
              <a:t>Braille/Refreshable Braille</a:t>
            </a:r>
          </a:p>
          <a:p>
            <a:pPr marL="685800" lvl="1" indent="-342900">
              <a:buSzPct val="95000"/>
              <a:buFont typeface="Arial" panose="020B0604020202020204" pitchFamily="34" charset="0"/>
              <a:buChar char="•"/>
            </a:pPr>
            <a:r>
              <a:rPr lang="en-US" dirty="0">
                <a:latin typeface="Calibri" panose="020F0502020204030204" pitchFamily="34" charset="0"/>
                <a:cs typeface="Calibri" panose="020F0502020204030204" pitchFamily="34" charset="0"/>
              </a:rPr>
              <a:t>Calculation Aids</a:t>
            </a:r>
          </a:p>
          <a:p>
            <a:pPr marL="685800" lvl="1" indent="-342900">
              <a:buSzPct val="95000"/>
              <a:buFont typeface="Arial" panose="020B0604020202020204" pitchFamily="34" charset="0"/>
              <a:buChar char="•"/>
            </a:pPr>
            <a:r>
              <a:rPr lang="en-US" dirty="0">
                <a:latin typeface="Calibri" panose="020F0502020204030204" pitchFamily="34" charset="0"/>
                <a:cs typeface="Calibri" panose="020F0502020204030204" pitchFamily="34" charset="0"/>
              </a:rPr>
              <a:t>Content and Language Supports</a:t>
            </a:r>
          </a:p>
          <a:p>
            <a:pPr marL="685800" lvl="1" indent="-342900">
              <a:buSzPct val="95000"/>
              <a:buFont typeface="Arial" panose="020B0604020202020204" pitchFamily="34" charset="0"/>
              <a:buChar char="•"/>
            </a:pPr>
            <a:r>
              <a:rPr lang="en-US" dirty="0">
                <a:latin typeface="Calibri" panose="020F0502020204030204" pitchFamily="34" charset="0"/>
                <a:cs typeface="Calibri" panose="020F0502020204030204" pitchFamily="34" charset="0"/>
              </a:rPr>
              <a:t>Extra Time (Same Day)</a:t>
            </a:r>
          </a:p>
          <a:p>
            <a:pPr marL="685800" lvl="1" indent="-342900">
              <a:buSzPct val="95000"/>
              <a:buFont typeface="Arial" panose="020B0604020202020204" pitchFamily="34" charset="0"/>
              <a:buChar char="•"/>
            </a:pPr>
            <a:r>
              <a:rPr lang="en-US" dirty="0">
                <a:latin typeface="Calibri" panose="020F0502020204030204" pitchFamily="34" charset="0"/>
                <a:cs typeface="Calibri" panose="020F0502020204030204" pitchFamily="34" charset="0"/>
              </a:rPr>
              <a:t>Individualized Structured Reminders</a:t>
            </a:r>
          </a:p>
          <a:p>
            <a:pPr marL="685800" lvl="1" indent="-342900">
              <a:buSzPct val="95000"/>
              <a:buFont typeface="Arial" panose="020B0604020202020204" pitchFamily="34" charset="0"/>
              <a:buChar char="•"/>
            </a:pPr>
            <a:r>
              <a:rPr lang="en-US" dirty="0">
                <a:latin typeface="Calibri" panose="020F0502020204030204" pitchFamily="34" charset="0"/>
                <a:cs typeface="Calibri" panose="020F0502020204030204" pitchFamily="34" charset="0"/>
              </a:rPr>
              <a:t>Supplemental Aids</a:t>
            </a:r>
          </a:p>
          <a:p>
            <a:pPr marL="685800" lvl="1" indent="-342900">
              <a:buSzPct val="95000"/>
              <a:buFont typeface="Arial" panose="020B0604020202020204" pitchFamily="34" charset="0"/>
              <a:buChar char="•"/>
            </a:pPr>
            <a:r>
              <a:rPr lang="en-US" dirty="0">
                <a:latin typeface="Calibri" panose="020F0502020204030204" pitchFamily="34" charset="0"/>
                <a:cs typeface="Calibri" panose="020F0502020204030204" pitchFamily="34" charset="0"/>
              </a:rPr>
              <a:t>Large Print </a:t>
            </a:r>
          </a:p>
          <a:p>
            <a:pPr marL="685800" lvl="1" indent="-342900">
              <a:buSzPct val="95000"/>
              <a:buFont typeface="Arial" panose="020B0604020202020204" pitchFamily="34" charset="0"/>
              <a:buChar char="•"/>
            </a:pPr>
            <a:r>
              <a:rPr lang="en-US" dirty="0">
                <a:latin typeface="Calibri" panose="020F0502020204030204" pitchFamily="34" charset="0"/>
                <a:cs typeface="Calibri" panose="020F0502020204030204" pitchFamily="34" charset="0"/>
              </a:rPr>
              <a:t>Manipulating Test Materials</a:t>
            </a:r>
          </a:p>
          <a:p>
            <a:pPr marL="685800" lvl="1" indent="-342900">
              <a:buSzPct val="95000"/>
              <a:buFont typeface="Arial" panose="020B0604020202020204" pitchFamily="34" charset="0"/>
              <a:buChar char="•"/>
            </a:pPr>
            <a:r>
              <a:rPr lang="en-US" dirty="0">
                <a:latin typeface="Calibri" panose="020F0502020204030204" pitchFamily="34" charset="0"/>
                <a:cs typeface="Calibri" panose="020F0502020204030204" pitchFamily="34" charset="0"/>
              </a:rPr>
              <a:t>Mathematics Manipulatives</a:t>
            </a:r>
          </a:p>
          <a:p>
            <a:pPr marL="685800" lvl="1" indent="-342900">
              <a:buSzPct val="95000"/>
              <a:buFont typeface="Arial" panose="020B0604020202020204" pitchFamily="34" charset="0"/>
              <a:buChar char="•"/>
            </a:pPr>
            <a:r>
              <a:rPr lang="en-US" dirty="0">
                <a:latin typeface="Calibri" panose="020F0502020204030204" pitchFamily="34" charset="0"/>
                <a:cs typeface="Calibri" panose="020F0502020204030204" pitchFamily="34" charset="0"/>
              </a:rPr>
              <a:t>Oral/Signed Administration</a:t>
            </a:r>
          </a:p>
          <a:p>
            <a:pPr marL="685800" lvl="1" indent="-342900">
              <a:buSzPct val="95000"/>
              <a:buFont typeface="Arial" panose="020B0604020202020204" pitchFamily="34" charset="0"/>
              <a:buChar char="•"/>
            </a:pPr>
            <a:r>
              <a:rPr lang="en-US" dirty="0">
                <a:latin typeface="Calibri" panose="020F0502020204030204" pitchFamily="34" charset="0"/>
                <a:cs typeface="Calibri" panose="020F0502020204030204" pitchFamily="34" charset="0"/>
              </a:rPr>
              <a:t>Spelling Assistance</a:t>
            </a:r>
          </a:p>
          <a:p>
            <a:pPr marL="685800" lvl="1" indent="-342900">
              <a:buSzPct val="95000"/>
              <a:buFont typeface="Arial" panose="020B0604020202020204" pitchFamily="34" charset="0"/>
              <a:buChar char="•"/>
            </a:pPr>
            <a:r>
              <a:rPr lang="en-US" dirty="0">
                <a:latin typeface="Calibri" panose="020F0502020204030204" pitchFamily="34" charset="0"/>
                <a:cs typeface="Calibri" panose="020F0502020204030204" pitchFamily="34" charset="0"/>
              </a:rPr>
              <a:t>Supplemental Aids</a:t>
            </a:r>
          </a:p>
          <a:p>
            <a:pPr marL="685800" lvl="1" indent="-342900">
              <a:buSzPct val="95000"/>
              <a:buFont typeface="Arial" panose="020B0604020202020204" pitchFamily="34" charset="0"/>
              <a:buChar char="•"/>
            </a:pPr>
            <a:r>
              <a:rPr lang="en-US" dirty="0">
                <a:latin typeface="Calibri" panose="020F0502020204030204" pitchFamily="34" charset="0"/>
                <a:cs typeface="Calibri" panose="020F0502020204030204" pitchFamily="34" charset="0"/>
              </a:rPr>
              <a:t>Designated Supports requiring TEA approval-Complex Transcribing, Extra Day, Math Scribe, Other</a:t>
            </a:r>
          </a:p>
          <a:p>
            <a:pPr eaLnBrk="0" fontAlgn="base" hangingPunct="0">
              <a:spcBef>
                <a:spcPct val="0"/>
              </a:spcBef>
              <a:spcAft>
                <a:spcPct val="0"/>
              </a:spcAft>
            </a:pPr>
            <a:endParaRPr lang="en-US" sz="2000" dirty="0"/>
          </a:p>
        </p:txBody>
      </p:sp>
    </p:spTree>
    <p:custDataLst>
      <p:tags r:id="rId1"/>
    </p:custDataLst>
    <p:extLst>
      <p:ext uri="{BB962C8B-B14F-4D97-AF65-F5344CB8AC3E}">
        <p14:creationId xmlns:p14="http://schemas.microsoft.com/office/powerpoint/2010/main" val="3246955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3" name="Rectangle 2"/>
          <p:cNvSpPr>
            <a:spLocks noChangeArrowheads="1"/>
          </p:cNvSpPr>
          <p:nvPr/>
        </p:nvSpPr>
        <p:spPr bwMode="auto">
          <a:xfrm>
            <a:off x="404821" y="1428938"/>
            <a:ext cx="1153865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panose="02020603050405020304" pitchFamily="18" charset="0"/>
              </a:defRPr>
            </a:lvl1pPr>
            <a:lvl2pPr>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sz="1600" b="1" dirty="0">
                <a:latin typeface="+mn-lt"/>
              </a:rPr>
              <a:t>For a student </a:t>
            </a:r>
            <a:r>
              <a:rPr lang="en-US" sz="1600" b="1" u="sng" dirty="0">
                <a:latin typeface="+mn-lt"/>
              </a:rPr>
              <a:t>who meets the eligibility requirement</a:t>
            </a:r>
            <a:r>
              <a:rPr lang="en-US" sz="1600" b="1" dirty="0">
                <a:latin typeface="+mn-lt"/>
              </a:rPr>
              <a:t>, this designated support allows a test administrator to transfer student responses onto an answer document or into the STAAR Assessment Management System for online administrations when a student is unable to accomplish this task independently</a:t>
            </a:r>
            <a:r>
              <a:rPr lang="en-US" sz="1600" dirty="0">
                <a:latin typeface="+mn-lt"/>
              </a:rPr>
              <a:t>. </a:t>
            </a:r>
            <a:endParaRPr lang="en-US" altLang="en-US" sz="1600" dirty="0">
              <a:solidFill>
                <a:srgbClr val="03042B"/>
              </a:solidFill>
              <a:latin typeface="+mn-lt"/>
            </a:endParaRPr>
          </a:p>
        </p:txBody>
      </p:sp>
      <p:sp>
        <p:nvSpPr>
          <p:cNvPr id="2" name="Rectangle 1"/>
          <p:cNvSpPr/>
          <p:nvPr/>
        </p:nvSpPr>
        <p:spPr>
          <a:xfrm>
            <a:off x="5844700" y="1934289"/>
            <a:ext cx="5917809" cy="4770537"/>
          </a:xfrm>
          <a:prstGeom prst="rect">
            <a:avLst/>
          </a:prstGeom>
        </p:spPr>
        <p:txBody>
          <a:bodyPr wrap="square">
            <a:spAutoFit/>
          </a:bodyPr>
          <a:lstStyle/>
          <a:p>
            <a:pPr>
              <a:defRPr/>
            </a:pPr>
            <a:r>
              <a:rPr lang="en-US" altLang="en-US" sz="1600" b="1" dirty="0">
                <a:solidFill>
                  <a:schemeClr val="accent1"/>
                </a:solidFill>
              </a:rPr>
              <a:t>Example/Type</a:t>
            </a:r>
          </a:p>
          <a:p>
            <a:pPr>
              <a:defRPr/>
            </a:pPr>
            <a:r>
              <a:rPr lang="en-US" sz="1600" dirty="0"/>
              <a:t>The test administrator may carry out Basic Transcribing to transfer student responses onto the answer document or in the Texas Assessment Management System for online administrations in these situations </a:t>
            </a:r>
            <a:r>
              <a:rPr lang="en-US" sz="1600" b="1" dirty="0"/>
              <a:t>only. </a:t>
            </a:r>
            <a:endParaRPr lang="en-US" sz="1600" dirty="0"/>
          </a:p>
          <a:p>
            <a:pPr marL="214370" indent="-214370">
              <a:buFont typeface="Arial" panose="020B0604020202020204" pitchFamily="34" charset="0"/>
              <a:buChar char="•"/>
              <a:defRPr/>
            </a:pPr>
            <a:r>
              <a:rPr lang="en-US" sz="1400" dirty="0"/>
              <a:t>The student writes or circles responses in the test booklet for multiple-choice or griddable questions. </a:t>
            </a:r>
          </a:p>
          <a:p>
            <a:pPr marL="214370" indent="-214370">
              <a:buFont typeface="Arial" panose="020B0604020202020204" pitchFamily="34" charset="0"/>
              <a:buChar char="•"/>
              <a:defRPr/>
            </a:pPr>
            <a:r>
              <a:rPr lang="en-US" sz="1400" dirty="0"/>
              <a:t>The student points to responses in the test booklet or on the computer screen for multiple-choice questions. </a:t>
            </a:r>
          </a:p>
          <a:p>
            <a:pPr marL="214370" indent="-214370">
              <a:buFont typeface="Arial" panose="020B0604020202020204" pitchFamily="34" charset="0"/>
              <a:buChar char="•"/>
              <a:defRPr/>
            </a:pPr>
            <a:r>
              <a:rPr lang="en-US" sz="1400" dirty="0"/>
              <a:t>The student dictates or signs responses for multiple-choice and griddable questions. </a:t>
            </a:r>
          </a:p>
          <a:p>
            <a:pPr marL="214370" indent="-214370">
              <a:buFont typeface="Arial" panose="020B0604020202020204" pitchFamily="34" charset="0"/>
              <a:buChar char="•"/>
              <a:defRPr/>
            </a:pPr>
            <a:r>
              <a:rPr lang="en-US" sz="1400" dirty="0"/>
              <a:t>The student writes responses on another workspace (e.g., scratch paper, dry erase board) or types responses on a word processor for multiple-choice questions, griddable questions, or the writing prompt. </a:t>
            </a:r>
          </a:p>
          <a:p>
            <a:pPr marL="214370" indent="-214370">
              <a:buFont typeface="Arial" panose="020B0604020202020204" pitchFamily="34" charset="0"/>
              <a:buChar char="•"/>
              <a:defRPr/>
            </a:pPr>
            <a:r>
              <a:rPr lang="en-US" sz="1400" dirty="0"/>
              <a:t>The student uses speech-to-text technology to indicate responses for multiple-choice questions, griddable questions, or the writing prompt, including the use of the online embedded support on the STAAR online testing platform (SOTP).</a:t>
            </a:r>
          </a:p>
          <a:p>
            <a:pPr marL="214370" indent="-214370">
              <a:buFont typeface="Arial" panose="020B0604020202020204" pitchFamily="34" charset="0"/>
              <a:buChar char="•"/>
              <a:defRPr/>
            </a:pPr>
            <a:r>
              <a:rPr lang="en-US" sz="1400" dirty="0"/>
              <a:t>The student dictates or signs information to be recorded in the margins of the test booklet or in the notes tool for online tests (does </a:t>
            </a:r>
            <a:r>
              <a:rPr lang="en-US" sz="1400" b="1" dirty="0"/>
              <a:t>NOT</a:t>
            </a:r>
            <a:r>
              <a:rPr lang="en-US" sz="1400" dirty="0"/>
              <a:t> apply to math calculations or responses to the written composition). </a:t>
            </a:r>
          </a:p>
        </p:txBody>
      </p:sp>
      <p:sp>
        <p:nvSpPr>
          <p:cNvPr id="6" name="Rectangle 5"/>
          <p:cNvSpPr/>
          <p:nvPr/>
        </p:nvSpPr>
        <p:spPr>
          <a:xfrm>
            <a:off x="404821" y="2380566"/>
            <a:ext cx="1620927" cy="1938992"/>
          </a:xfrm>
          <a:prstGeom prst="rect">
            <a:avLst/>
          </a:prstGeom>
        </p:spPr>
        <p:txBody>
          <a:bodyPr wrap="square">
            <a:spAutoFit/>
          </a:bodyPr>
          <a:lstStyle/>
          <a:p>
            <a:pPr>
              <a:defRPr/>
            </a:pPr>
            <a:r>
              <a:rPr lang="en-US" altLang="en-US" sz="1200" b="1" dirty="0">
                <a:solidFill>
                  <a:srgbClr val="FF0000"/>
                </a:solidFill>
              </a:rPr>
              <a:t>The person who completed basic transcription should write “Transcribed by (name) due to (reason)</a:t>
            </a:r>
          </a:p>
          <a:p>
            <a:pPr>
              <a:defRPr/>
            </a:pPr>
            <a:r>
              <a:rPr lang="en-US" altLang="en-US" sz="1200" b="1" dirty="0">
                <a:solidFill>
                  <a:srgbClr val="FF0000"/>
                </a:solidFill>
              </a:rPr>
              <a:t>Example:</a:t>
            </a:r>
          </a:p>
          <a:p>
            <a:pPr>
              <a:defRPr/>
            </a:pPr>
            <a:r>
              <a:rPr lang="en-US" altLang="en-US" sz="1200" b="1" i="1" dirty="0">
                <a:solidFill>
                  <a:srgbClr val="FF0000"/>
                </a:solidFill>
              </a:rPr>
              <a:t>Transcribed by John Jones due to basic transcription support</a:t>
            </a:r>
          </a:p>
        </p:txBody>
      </p:sp>
      <p:cxnSp>
        <p:nvCxnSpPr>
          <p:cNvPr id="4" name="Straight Arrow Connector 3"/>
          <p:cNvCxnSpPr>
            <a:cxnSpLocks/>
          </p:cNvCxnSpPr>
          <p:nvPr/>
        </p:nvCxnSpPr>
        <p:spPr>
          <a:xfrm>
            <a:off x="1063098" y="2372011"/>
            <a:ext cx="1065074" cy="0"/>
          </a:xfrm>
          <a:prstGeom prst="straightConnector1">
            <a:avLst/>
          </a:prstGeom>
          <a:ln w="25400">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9" name="Title 12">
            <a:extLst>
              <a:ext uri="{FF2B5EF4-FFF2-40B4-BE49-F238E27FC236}">
                <a16:creationId xmlns:a16="http://schemas.microsoft.com/office/drawing/2014/main" id="{62A3DBBD-127D-4A48-A24C-7770086F9214}"/>
              </a:ext>
            </a:extLst>
          </p:cNvPr>
          <p:cNvSpPr>
            <a:spLocks noGrp="1"/>
          </p:cNvSpPr>
          <p:nvPr>
            <p:ph type="title"/>
          </p:nvPr>
        </p:nvSpPr>
        <p:spPr>
          <a:xfrm>
            <a:off x="429491" y="332508"/>
            <a:ext cx="11333018" cy="1082354"/>
          </a:xfrm>
          <a:solidFill>
            <a:schemeClr val="tx1"/>
          </a:solidFill>
        </p:spPr>
        <p:txBody>
          <a:bodyPr>
            <a:normAutofit fontScale="90000"/>
          </a:bodyPr>
          <a:lstStyle/>
          <a:p>
            <a:r>
              <a:rPr lang="en-US" b="1" dirty="0">
                <a:latin typeface="+mn-lt"/>
              </a:rPr>
              <a:t>STAAR Manual Review: Accommodations-Designated Features &gt; Basic Transcription</a:t>
            </a:r>
          </a:p>
        </p:txBody>
      </p:sp>
      <p:pic>
        <p:nvPicPr>
          <p:cNvPr id="3074" name="Picture 2">
            <a:extLst>
              <a:ext uri="{FF2B5EF4-FFF2-40B4-BE49-F238E27FC236}">
                <a16:creationId xmlns:a16="http://schemas.microsoft.com/office/drawing/2014/main" id="{5246E5F7-AD77-4825-A832-F683AD4524D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39954" t="20776" r="40189" b="33391"/>
          <a:stretch>
            <a:fillRect/>
          </a:stretch>
        </p:blipFill>
        <p:spPr bwMode="auto">
          <a:xfrm>
            <a:off x="2408459" y="2380566"/>
            <a:ext cx="3255280" cy="4222563"/>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3" name="TextBox 2">
            <a:extLst>
              <a:ext uri="{FF2B5EF4-FFF2-40B4-BE49-F238E27FC236}">
                <a16:creationId xmlns:a16="http://schemas.microsoft.com/office/drawing/2014/main" id="{A54F29AF-660B-4AE0-932D-6FDAAC61D9FE}"/>
              </a:ext>
            </a:extLst>
          </p:cNvPr>
          <p:cNvSpPr txBox="1"/>
          <p:nvPr/>
        </p:nvSpPr>
        <p:spPr>
          <a:xfrm>
            <a:off x="2665881" y="2264289"/>
            <a:ext cx="2740436" cy="215444"/>
          </a:xfrm>
          <a:prstGeom prst="rect">
            <a:avLst/>
          </a:prstGeom>
          <a:solidFill>
            <a:schemeClr val="bg1"/>
          </a:solidFill>
          <a:ln>
            <a:solidFill>
              <a:schemeClr val="tx1"/>
            </a:solidFill>
          </a:ln>
        </p:spPr>
        <p:txBody>
          <a:bodyPr wrap="square" rtlCol="0">
            <a:spAutoFit/>
          </a:bodyPr>
          <a:lstStyle/>
          <a:p>
            <a:r>
              <a:rPr lang="en-US" sz="800" b="1" dirty="0"/>
              <a:t>Transcribed by Doe Will due to student broken hand.</a:t>
            </a:r>
          </a:p>
        </p:txBody>
      </p:sp>
    </p:spTree>
    <p:custDataLst>
      <p:tags r:id="rId1"/>
    </p:custDataLst>
    <p:extLst>
      <p:ext uri="{BB962C8B-B14F-4D97-AF65-F5344CB8AC3E}">
        <p14:creationId xmlns:p14="http://schemas.microsoft.com/office/powerpoint/2010/main" val="8702751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0" name="Content Placeholder 2"/>
          <p:cNvSpPr>
            <a:spLocks noGrp="1"/>
          </p:cNvSpPr>
          <p:nvPr>
            <p:ph idx="1"/>
          </p:nvPr>
        </p:nvSpPr>
        <p:spPr>
          <a:xfrm>
            <a:off x="429490" y="1712225"/>
            <a:ext cx="11000509" cy="4134901"/>
          </a:xfrm>
        </p:spPr>
        <p:txBody>
          <a:bodyPr>
            <a:noAutofit/>
          </a:bodyPr>
          <a:lstStyle/>
          <a:p>
            <a:pPr marL="45720" indent="0">
              <a:buClrTx/>
              <a:buNone/>
            </a:pPr>
            <a:r>
              <a:rPr lang="en-US" altLang="en-US" sz="2000" dirty="0">
                <a:solidFill>
                  <a:schemeClr val="tx1"/>
                </a:solidFill>
              </a:rPr>
              <a:t>For students who meet the eligibility requirements for this designated support, please note the following:</a:t>
            </a:r>
          </a:p>
          <a:p>
            <a:pPr>
              <a:buClrTx/>
              <a:buFont typeface="Arial" panose="020B0604020202020204" pitchFamily="34" charset="0"/>
              <a:buChar char="•"/>
            </a:pPr>
            <a:endParaRPr lang="en-US" altLang="en-US" sz="1800" dirty="0">
              <a:solidFill>
                <a:schemeClr val="tx1"/>
              </a:solidFill>
            </a:endParaRPr>
          </a:p>
          <a:p>
            <a:pPr lvl="1">
              <a:buClrTx/>
              <a:buFont typeface="Arial" panose="020B0604020202020204" pitchFamily="34" charset="0"/>
              <a:buChar char="•"/>
            </a:pPr>
            <a:r>
              <a:rPr lang="en-US" dirty="0">
                <a:solidFill>
                  <a:schemeClr val="tx1"/>
                </a:solidFill>
              </a:rPr>
              <a:t>Students should be allowed to continue until the regularly scheduled school day ends but cannot be required to continue testing until that time.</a:t>
            </a:r>
          </a:p>
          <a:p>
            <a:pPr lvl="1">
              <a:buClrTx/>
              <a:buFont typeface="Arial" panose="020B0604020202020204" pitchFamily="34" charset="0"/>
              <a:buChar char="•"/>
            </a:pPr>
            <a:r>
              <a:rPr lang="en-US" dirty="0">
                <a:solidFill>
                  <a:schemeClr val="tx1"/>
                </a:solidFill>
              </a:rPr>
              <a:t>A student who receives extra time to complete his or her test may be transferred to a different location after the original testing session has ended. Testing personnel must be made aware of the monitoring requirement when students are transferred from one area to another. </a:t>
            </a:r>
            <a:r>
              <a:rPr lang="en-US" b="1" u="sng" dirty="0">
                <a:solidFill>
                  <a:schemeClr val="tx1"/>
                </a:solidFill>
              </a:rPr>
              <a:t>Students are not permitted to transport test materials outside the testing environment. </a:t>
            </a:r>
            <a:endParaRPr lang="en-US" dirty="0">
              <a:solidFill>
                <a:schemeClr val="tx1"/>
              </a:solidFill>
            </a:endParaRPr>
          </a:p>
          <a:p>
            <a:pPr lvl="1">
              <a:buClrTx/>
              <a:buFont typeface="Arial" panose="020B0604020202020204" pitchFamily="34" charset="0"/>
              <a:buChar char="•"/>
            </a:pPr>
            <a:r>
              <a:rPr lang="en-US" dirty="0">
                <a:solidFill>
                  <a:schemeClr val="tx1"/>
                </a:solidFill>
              </a:rPr>
              <a:t> IMPORTANT:  Extra time testing sessions should start at the beginning of the school day and may go until the end of the regularly scheduled school day for all subjects. </a:t>
            </a:r>
            <a:r>
              <a:rPr lang="en-US" b="1" u="sng" dirty="0">
                <a:solidFill>
                  <a:schemeClr val="tx1"/>
                </a:solidFill>
              </a:rPr>
              <a:t>Extra time testing sessions must NOT extend beyond a typical seven-hour school day for any one student. </a:t>
            </a:r>
            <a:endParaRPr lang="en-US" altLang="en-US" dirty="0">
              <a:solidFill>
                <a:schemeClr val="tx1"/>
              </a:solidFill>
            </a:endParaRPr>
          </a:p>
        </p:txBody>
      </p:sp>
      <p:sp>
        <p:nvSpPr>
          <p:cNvPr id="9" name="Title 12">
            <a:extLst>
              <a:ext uri="{FF2B5EF4-FFF2-40B4-BE49-F238E27FC236}">
                <a16:creationId xmlns:a16="http://schemas.microsoft.com/office/drawing/2014/main" id="{6D19F0A8-91AC-4E91-BFC0-020DF37F459D}"/>
              </a:ext>
            </a:extLst>
          </p:cNvPr>
          <p:cNvSpPr>
            <a:spLocks noGrp="1"/>
          </p:cNvSpPr>
          <p:nvPr>
            <p:ph type="title"/>
          </p:nvPr>
        </p:nvSpPr>
        <p:spPr>
          <a:xfrm>
            <a:off x="429491" y="332508"/>
            <a:ext cx="11333018" cy="1082354"/>
          </a:xfrm>
          <a:solidFill>
            <a:schemeClr val="tx1"/>
          </a:solidFill>
        </p:spPr>
        <p:txBody>
          <a:bodyPr>
            <a:normAutofit fontScale="90000"/>
          </a:bodyPr>
          <a:lstStyle/>
          <a:p>
            <a:r>
              <a:rPr lang="en-US" b="1" dirty="0">
                <a:latin typeface="+mn-lt"/>
              </a:rPr>
              <a:t>STAAR Manual Review: Accommodations-Designated Features &gt; Extra Time</a:t>
            </a:r>
          </a:p>
        </p:txBody>
      </p:sp>
    </p:spTree>
    <p:custDataLst>
      <p:tags r:id="rId1"/>
    </p:custDataLst>
    <p:extLst>
      <p:ext uri="{BB962C8B-B14F-4D97-AF65-F5344CB8AC3E}">
        <p14:creationId xmlns:p14="http://schemas.microsoft.com/office/powerpoint/2010/main" val="8508243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29"/>
        <p:cNvGrpSpPr/>
        <p:nvPr/>
      </p:nvGrpSpPr>
      <p:grpSpPr>
        <a:xfrm>
          <a:off x="0" y="0"/>
          <a:ext cx="0" cy="0"/>
          <a:chOff x="0" y="0"/>
          <a:chExt cx="0" cy="0"/>
        </a:xfrm>
      </p:grpSpPr>
      <p:sp>
        <p:nvSpPr>
          <p:cNvPr id="3" name="Rectangle 2">
            <a:extLst>
              <a:ext uri="{FF2B5EF4-FFF2-40B4-BE49-F238E27FC236}">
                <a16:creationId xmlns:a16="http://schemas.microsoft.com/office/drawing/2014/main" id="{2F90B07C-058B-452E-8017-B3AE43DCCAB9}"/>
              </a:ext>
            </a:extLst>
          </p:cNvPr>
          <p:cNvSpPr/>
          <p:nvPr/>
        </p:nvSpPr>
        <p:spPr>
          <a:xfrm>
            <a:off x="429491" y="1565017"/>
            <a:ext cx="11320838" cy="923330"/>
          </a:xfrm>
          <a:prstGeom prst="rect">
            <a:avLst/>
          </a:prstGeom>
        </p:spPr>
        <p:txBody>
          <a:bodyPr wrap="square">
            <a:spAutoFit/>
          </a:bodyPr>
          <a:lstStyle/>
          <a:p>
            <a:r>
              <a:rPr lang="en-US" dirty="0"/>
              <a:t>For a student </a:t>
            </a:r>
            <a:r>
              <a:rPr lang="en-US" u="sng" dirty="0"/>
              <a:t>who meets the eligibility requirement</a:t>
            </a:r>
            <a:r>
              <a:rPr lang="en-US" dirty="0"/>
              <a:t>, </a:t>
            </a:r>
            <a:r>
              <a:rPr lang="en-US" altLang="en-US" dirty="0"/>
              <a:t>Oral Administration is a designated support in which test questions and answer choices are read aloud or signed to a student.  For students taking STAAR online, OA is delivered using text-to-speech functionality.  </a:t>
            </a:r>
          </a:p>
        </p:txBody>
      </p:sp>
      <p:sp>
        <p:nvSpPr>
          <p:cNvPr id="9" name="Rectangle 8">
            <a:extLst>
              <a:ext uri="{FF2B5EF4-FFF2-40B4-BE49-F238E27FC236}">
                <a16:creationId xmlns:a16="http://schemas.microsoft.com/office/drawing/2014/main" id="{21192480-45B7-4D23-B5DE-5533FAB962E7}"/>
              </a:ext>
            </a:extLst>
          </p:cNvPr>
          <p:cNvSpPr/>
          <p:nvPr/>
        </p:nvSpPr>
        <p:spPr>
          <a:xfrm>
            <a:off x="445782" y="2845797"/>
            <a:ext cx="8035026" cy="3077766"/>
          </a:xfrm>
          <a:prstGeom prst="rect">
            <a:avLst/>
          </a:prstGeom>
        </p:spPr>
        <p:txBody>
          <a:bodyPr wrap="square">
            <a:spAutoFit/>
          </a:bodyPr>
          <a:lstStyle/>
          <a:p>
            <a:r>
              <a:rPr lang="en" sz="1600" b="1" dirty="0">
                <a:ea typeface="Calibri"/>
                <a:cs typeface="Calibri"/>
                <a:sym typeface="Calibri"/>
              </a:rPr>
              <a:t>There is a separate guidelines manual for this! </a:t>
            </a:r>
            <a:r>
              <a:rPr lang="en-US" sz="1600" b="1" dirty="0">
                <a:solidFill>
                  <a:srgbClr val="FF0000"/>
                </a:solidFill>
                <a:ea typeface="Calibri"/>
                <a:cs typeface="Calibri"/>
                <a:sym typeface="Calibri"/>
              </a:rPr>
              <a:t>P</a:t>
            </a:r>
            <a:r>
              <a:rPr lang="en" sz="1600" b="1" dirty="0">
                <a:solidFill>
                  <a:srgbClr val="FF0000"/>
                </a:solidFill>
                <a:ea typeface="Calibri"/>
                <a:cs typeface="Calibri"/>
                <a:sym typeface="Calibri"/>
              </a:rPr>
              <a:t>lease raise your hand if you will administer an oral administration test session and did not </a:t>
            </a:r>
            <a:r>
              <a:rPr lang="en-US" sz="1600" b="1" dirty="0">
                <a:solidFill>
                  <a:srgbClr val="FF0000"/>
                </a:solidFill>
                <a:ea typeface="Calibri"/>
                <a:cs typeface="Calibri"/>
                <a:sym typeface="Calibri"/>
              </a:rPr>
              <a:t>receive </a:t>
            </a:r>
            <a:r>
              <a:rPr lang="en" sz="1600" b="1" dirty="0">
                <a:solidFill>
                  <a:srgbClr val="FF0000"/>
                </a:solidFill>
                <a:ea typeface="Calibri"/>
                <a:cs typeface="Calibri"/>
                <a:sym typeface="Calibri"/>
              </a:rPr>
              <a:t>the OA guidleines manual.  </a:t>
            </a:r>
            <a:r>
              <a:rPr lang="en-US" sz="1600" b="1" dirty="0">
                <a:ea typeface="Calibri"/>
                <a:cs typeface="Calibri"/>
                <a:sym typeface="Calibri"/>
              </a:rPr>
              <a:t>Test Administrators administering OA sessions must:</a:t>
            </a:r>
          </a:p>
          <a:p>
            <a:endParaRPr lang="en" sz="1600" b="1" dirty="0">
              <a:ea typeface="Calibri"/>
              <a:cs typeface="Calibri"/>
              <a:sym typeface="Calibri"/>
            </a:endParaRPr>
          </a:p>
          <a:p>
            <a:pPr>
              <a:buFont typeface="Arial" panose="020B0604020202020204" pitchFamily="34" charset="0"/>
              <a:buChar char="•"/>
            </a:pPr>
            <a:r>
              <a:rPr lang="en-US" sz="1600" dirty="0"/>
              <a:t>review and be trained in the procedures specific to an oral administration based on the Oral/Signed Administration Guidelines prior to administering assessment.</a:t>
            </a:r>
          </a:p>
          <a:p>
            <a:endParaRPr lang="en-US" sz="1600" dirty="0"/>
          </a:p>
          <a:p>
            <a:pPr>
              <a:buFont typeface="Arial" panose="020B0604020202020204" pitchFamily="34" charset="0"/>
              <a:buChar char="•"/>
            </a:pPr>
            <a:r>
              <a:rPr lang="en-US" sz="1600" dirty="0"/>
              <a:t>be familiar with what is and is not allowable to be read during Oral Administration for each different subject.</a:t>
            </a:r>
          </a:p>
          <a:p>
            <a:endParaRPr lang="en-US" sz="1600" dirty="0"/>
          </a:p>
          <a:p>
            <a:pPr>
              <a:buFont typeface="Arial" panose="020B0604020202020204" pitchFamily="34" charset="0"/>
              <a:buChar char="•"/>
            </a:pPr>
            <a:r>
              <a:rPr lang="en-US" sz="1600" dirty="0"/>
              <a:t>complete the OA portion of the oath.</a:t>
            </a:r>
          </a:p>
          <a:p>
            <a:pPr>
              <a:buFont typeface="Arial" panose="020B0604020202020204" pitchFamily="34" charset="0"/>
              <a:buChar char="•"/>
            </a:pPr>
            <a:endParaRPr lang="en-US" dirty="0"/>
          </a:p>
        </p:txBody>
      </p:sp>
      <p:sp>
        <p:nvSpPr>
          <p:cNvPr id="5" name="TextBox 4">
            <a:extLst>
              <a:ext uri="{FF2B5EF4-FFF2-40B4-BE49-F238E27FC236}">
                <a16:creationId xmlns:a16="http://schemas.microsoft.com/office/drawing/2014/main" id="{2C0FD9D8-3BD7-45DC-A40B-4B9AEB6BD043}"/>
              </a:ext>
            </a:extLst>
          </p:cNvPr>
          <p:cNvSpPr txBox="1"/>
          <p:nvPr/>
        </p:nvSpPr>
        <p:spPr>
          <a:xfrm>
            <a:off x="9622231" y="5108616"/>
            <a:ext cx="2250831" cy="1200329"/>
          </a:xfrm>
          <a:prstGeom prst="rect">
            <a:avLst/>
          </a:prstGeom>
          <a:noFill/>
        </p:spPr>
        <p:txBody>
          <a:bodyPr wrap="square" rtlCol="0">
            <a:spAutoFit/>
          </a:bodyPr>
          <a:lstStyle/>
          <a:p>
            <a:pPr algn="ctr"/>
            <a:r>
              <a:rPr lang="en-US" sz="2400" dirty="0"/>
              <a:t>Oral Administration Guidelines Link </a:t>
            </a:r>
          </a:p>
        </p:txBody>
      </p:sp>
      <p:sp>
        <p:nvSpPr>
          <p:cNvPr id="7" name="Title 12">
            <a:extLst>
              <a:ext uri="{FF2B5EF4-FFF2-40B4-BE49-F238E27FC236}">
                <a16:creationId xmlns:a16="http://schemas.microsoft.com/office/drawing/2014/main" id="{6652AF0B-5C46-4B67-9B92-5EE97F37FD99}"/>
              </a:ext>
            </a:extLst>
          </p:cNvPr>
          <p:cNvSpPr>
            <a:spLocks noGrp="1"/>
          </p:cNvSpPr>
          <p:nvPr>
            <p:ph type="title"/>
          </p:nvPr>
        </p:nvSpPr>
        <p:spPr>
          <a:xfrm>
            <a:off x="429491" y="332508"/>
            <a:ext cx="11333018" cy="1082354"/>
          </a:xfrm>
          <a:solidFill>
            <a:schemeClr val="tx1"/>
          </a:solidFill>
        </p:spPr>
        <p:txBody>
          <a:bodyPr>
            <a:normAutofit fontScale="90000"/>
          </a:bodyPr>
          <a:lstStyle/>
          <a:p>
            <a:r>
              <a:rPr lang="en-US" b="1" dirty="0">
                <a:latin typeface="+mn-lt"/>
              </a:rPr>
              <a:t>STAAR Manual Review: Accommodations-Designated Features &gt; Oral Administration</a:t>
            </a:r>
          </a:p>
        </p:txBody>
      </p:sp>
      <p:sp>
        <p:nvSpPr>
          <p:cNvPr id="8" name="TextBox 6">
            <a:extLst>
              <a:ext uri="{FF2B5EF4-FFF2-40B4-BE49-F238E27FC236}">
                <a16:creationId xmlns:a16="http://schemas.microsoft.com/office/drawing/2014/main" id="{5888C725-BCB6-42BF-AA7A-F2343AF6B6F8}"/>
              </a:ext>
            </a:extLst>
          </p:cNvPr>
          <p:cNvSpPr txBox="1">
            <a:spLocks noChangeArrowheads="1"/>
          </p:cNvSpPr>
          <p:nvPr/>
        </p:nvSpPr>
        <p:spPr bwMode="auto">
          <a:xfrm>
            <a:off x="10111409" y="929032"/>
            <a:ext cx="16511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sz="1800" b="1" dirty="0">
                <a:highlight>
                  <a:srgbClr val="FFFF00"/>
                </a:highlight>
              </a:rPr>
              <a:t>Manual pg. 17</a:t>
            </a:r>
          </a:p>
        </p:txBody>
      </p:sp>
      <p:sp>
        <p:nvSpPr>
          <p:cNvPr id="11" name="TextBox 10">
            <a:extLst>
              <a:ext uri="{FF2B5EF4-FFF2-40B4-BE49-F238E27FC236}">
                <a16:creationId xmlns:a16="http://schemas.microsoft.com/office/drawing/2014/main" id="{24E321A0-97A0-4C8B-9E6B-3E281FEF06E5}"/>
              </a:ext>
            </a:extLst>
          </p:cNvPr>
          <p:cNvSpPr txBox="1"/>
          <p:nvPr/>
        </p:nvSpPr>
        <p:spPr>
          <a:xfrm>
            <a:off x="8074478" y="2228821"/>
            <a:ext cx="1547753" cy="3970318"/>
          </a:xfrm>
          <a:prstGeom prst="rect">
            <a:avLst/>
          </a:prstGeom>
          <a:solidFill>
            <a:schemeClr val="accent1">
              <a:lumMod val="25000"/>
              <a:lumOff val="75000"/>
            </a:schemeClr>
          </a:solidFill>
        </p:spPr>
        <p:txBody>
          <a:bodyPr wrap="square" rtlCol="0">
            <a:spAutoFit/>
          </a:bodyPr>
          <a:lstStyle/>
          <a:p>
            <a:r>
              <a:rPr lang="en-US" dirty="0">
                <a:solidFill>
                  <a:srgbClr val="002060"/>
                </a:solidFill>
              </a:rPr>
              <a:t>**Note</a:t>
            </a:r>
            <a:r>
              <a:rPr lang="en-US" altLang="en-US" dirty="0">
                <a:solidFill>
                  <a:srgbClr val="002060"/>
                </a:solidFill>
              </a:rPr>
              <a:t> to CTC, this image does not reflect the 2020-2021 OA guidelines.  The latest version is expected to be released soon, therefore picture nor link is updated</a:t>
            </a:r>
          </a:p>
        </p:txBody>
      </p:sp>
      <p:pic>
        <p:nvPicPr>
          <p:cNvPr id="12" name="Picture 2" descr="https://api.media.atlassian.com/file/7cf8b28d-7fc5-4535-8d66-514077c91aad/image?height=320&amp;client=06c00117-d10d-48f0-b9ff-d165bc1722f0&amp;token=eyJhbGciOiJIUzI1NiJ9.eyJpc3MiOiIwNmMwMDExNy1kMTBkLTQ4ZjAtYjlmZi1kMTY1YmMxNzIyZjAiLCJhY2Nlc3MiOnsidXJuOmZpbGVzdG9yZTpmaWxlOjdjZjhiMjhkLTdmYzUtNDUzNS04ZDY2LTUxNDA3N2M5MWFhZCI6WyJyZWFkIl19LCJleHAiOjE1NzAxMzc1OTUsIm5iZiI6MTU3MDEzNDIzNX0.pd5TAzfJouyfPZp0Jvbb44BUk92Yf8UadmUQq6MNEpU">
            <a:extLst>
              <a:ext uri="{FF2B5EF4-FFF2-40B4-BE49-F238E27FC236}">
                <a16:creationId xmlns:a16="http://schemas.microsoft.com/office/drawing/2014/main" id="{02641EBC-9573-483B-8E7D-C2B6E556A10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83933" y="2418666"/>
            <a:ext cx="2078576" cy="2692892"/>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8330879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29"/>
        <p:cNvGrpSpPr/>
        <p:nvPr/>
      </p:nvGrpSpPr>
      <p:grpSpPr>
        <a:xfrm>
          <a:off x="0" y="0"/>
          <a:ext cx="0" cy="0"/>
          <a:chOff x="0" y="0"/>
          <a:chExt cx="0" cy="0"/>
        </a:xfrm>
      </p:grpSpPr>
      <p:sp>
        <p:nvSpPr>
          <p:cNvPr id="2" name="Rectangle 1">
            <a:extLst>
              <a:ext uri="{FF2B5EF4-FFF2-40B4-BE49-F238E27FC236}">
                <a16:creationId xmlns:a16="http://schemas.microsoft.com/office/drawing/2014/main" id="{1C1C08E5-7EE9-4664-A542-32054ECE776A}"/>
              </a:ext>
            </a:extLst>
          </p:cNvPr>
          <p:cNvSpPr/>
          <p:nvPr/>
        </p:nvSpPr>
        <p:spPr>
          <a:xfrm>
            <a:off x="694692" y="2233197"/>
            <a:ext cx="10802616" cy="2585323"/>
          </a:xfrm>
          <a:prstGeom prst="rect">
            <a:avLst/>
          </a:prstGeom>
        </p:spPr>
        <p:txBody>
          <a:bodyPr wrap="square">
            <a:spAutoFit/>
          </a:bodyPr>
          <a:lstStyle/>
          <a:p>
            <a:pPr marL="285750" indent="-285750">
              <a:buFont typeface="Arial" panose="020B0604020202020204" pitchFamily="34" charset="0"/>
              <a:buChar char="•"/>
            </a:pPr>
            <a:r>
              <a:rPr lang="en-US" dirty="0"/>
              <a:t>Test </a:t>
            </a:r>
            <a:r>
              <a:rPr lang="en-US" dirty="0">
                <a:ea typeface="Calibri"/>
                <a:cs typeface="Calibri"/>
                <a:sym typeface="Calibri"/>
              </a:rPr>
              <a:t>Administrators administering an oral administration site must have </a:t>
            </a:r>
            <a:r>
              <a:rPr lang="en-US" b="1" u="sng" dirty="0">
                <a:solidFill>
                  <a:srgbClr val="FF0000"/>
                </a:solidFill>
                <a:ea typeface="Calibri"/>
                <a:cs typeface="Calibri"/>
                <a:sym typeface="Calibri"/>
              </a:rPr>
              <a:t>a book with the same form number</a:t>
            </a:r>
            <a:r>
              <a:rPr lang="en-US" b="1" dirty="0">
                <a:solidFill>
                  <a:srgbClr val="FF0000"/>
                </a:solidFill>
                <a:ea typeface="Calibri"/>
                <a:cs typeface="Calibri"/>
                <a:sym typeface="Calibri"/>
              </a:rPr>
              <a:t> </a:t>
            </a:r>
            <a:r>
              <a:rPr lang="en-US" dirty="0">
                <a:ea typeface="Calibri"/>
                <a:cs typeface="Calibri"/>
                <a:sym typeface="Calibri"/>
              </a:rPr>
              <a:t>as student test books for </a:t>
            </a:r>
            <a:r>
              <a:rPr lang="en-US" b="1" dirty="0">
                <a:solidFill>
                  <a:srgbClr val="FF0000"/>
                </a:solidFill>
                <a:ea typeface="Calibri"/>
                <a:cs typeface="Calibri"/>
                <a:sym typeface="Calibri"/>
              </a:rPr>
              <a:t>themselves and their students</a:t>
            </a:r>
            <a:r>
              <a:rPr lang="en-US" dirty="0">
                <a:ea typeface="Calibri"/>
                <a:cs typeface="Calibri"/>
                <a:sym typeface="Calibri"/>
              </a:rPr>
              <a:t>. </a:t>
            </a:r>
            <a:r>
              <a:rPr lang="en-US" b="1" dirty="0">
                <a:ea typeface="Calibri"/>
                <a:cs typeface="Calibri"/>
                <a:sym typeface="Calibri"/>
              </a:rPr>
              <a:t>Ex: Test administrator A has OA testing site with 11 students. Therefore 12 books are needed: 11 for students, 1 for TA.  All books should have same form number.</a:t>
            </a:r>
          </a:p>
          <a:p>
            <a:pPr marL="285750" indent="-285750">
              <a:buFont typeface="Arial" panose="020B0604020202020204" pitchFamily="34" charset="0"/>
              <a:buChar char="•"/>
            </a:pPr>
            <a:endParaRPr lang="en-US" dirty="0">
              <a:ea typeface="Calibri"/>
              <a:cs typeface="Calibri"/>
              <a:sym typeface="Calibri"/>
            </a:endParaRPr>
          </a:p>
          <a:p>
            <a:pPr marL="285750" indent="-285750">
              <a:buFont typeface="Arial" panose="020B0604020202020204" pitchFamily="34" charset="0"/>
              <a:buChar char="•"/>
            </a:pPr>
            <a:r>
              <a:rPr lang="en-US" dirty="0">
                <a:ea typeface="Calibri"/>
                <a:cs typeface="Calibri"/>
                <a:sym typeface="Calibri"/>
              </a:rPr>
              <a:t>When you check out your materials, please verify that the books you received are the same form.  </a:t>
            </a:r>
            <a:r>
              <a:rPr lang="en-US" u="sng" dirty="0">
                <a:ea typeface="Calibri"/>
                <a:cs typeface="Calibri"/>
                <a:sym typeface="Calibri"/>
              </a:rPr>
              <a:t>If not, please notify your campus test coordinator during the check out process.</a:t>
            </a:r>
          </a:p>
          <a:p>
            <a:pPr marL="285750" indent="-285750">
              <a:buFont typeface="Arial" panose="020B0604020202020204" pitchFamily="34" charset="0"/>
              <a:buChar char="•"/>
            </a:pPr>
            <a:endParaRPr lang="en-US" u="sng" dirty="0">
              <a:cs typeface="Calibri"/>
              <a:sym typeface="Calibri"/>
            </a:endParaRPr>
          </a:p>
          <a:p>
            <a:pPr marL="285750" indent="-285750">
              <a:buFont typeface="Arial" panose="020B0604020202020204" pitchFamily="34" charset="0"/>
              <a:buChar char="•"/>
            </a:pPr>
            <a:r>
              <a:rPr lang="en-US" u="sng" dirty="0">
                <a:cs typeface="Calibri"/>
                <a:sym typeface="Calibri"/>
              </a:rPr>
              <a:t>Oral Administration Guidelines Link:</a:t>
            </a:r>
            <a:r>
              <a:rPr lang="en-US" dirty="0">
                <a:cs typeface="Calibri"/>
                <a:sym typeface="Calibri"/>
              </a:rPr>
              <a:t> will be updated as soon as the current version is posted by TEA.</a:t>
            </a:r>
            <a:endParaRPr lang="en-US" dirty="0"/>
          </a:p>
        </p:txBody>
      </p:sp>
      <p:sp>
        <p:nvSpPr>
          <p:cNvPr id="9" name="Title 12">
            <a:extLst>
              <a:ext uri="{FF2B5EF4-FFF2-40B4-BE49-F238E27FC236}">
                <a16:creationId xmlns:a16="http://schemas.microsoft.com/office/drawing/2014/main" id="{A9CABF84-6FF5-4BD6-B977-5A984F42D6D5}"/>
              </a:ext>
            </a:extLst>
          </p:cNvPr>
          <p:cNvSpPr>
            <a:spLocks noGrp="1"/>
          </p:cNvSpPr>
          <p:nvPr>
            <p:ph type="title"/>
          </p:nvPr>
        </p:nvSpPr>
        <p:spPr>
          <a:xfrm>
            <a:off x="429491" y="332508"/>
            <a:ext cx="11333018" cy="1082354"/>
          </a:xfrm>
          <a:solidFill>
            <a:schemeClr val="tx1"/>
          </a:solidFill>
        </p:spPr>
        <p:txBody>
          <a:bodyPr>
            <a:normAutofit fontScale="90000"/>
          </a:bodyPr>
          <a:lstStyle/>
          <a:p>
            <a:r>
              <a:rPr lang="en-US" b="1" dirty="0">
                <a:latin typeface="+mn-lt"/>
              </a:rPr>
              <a:t>STAAR Manual Review: Accommodations-Designated Features &gt; Oral Administration</a:t>
            </a:r>
          </a:p>
        </p:txBody>
      </p:sp>
    </p:spTree>
    <p:custDataLst>
      <p:tags r:id="rId1"/>
    </p:custDataLst>
    <p:extLst>
      <p:ext uri="{BB962C8B-B14F-4D97-AF65-F5344CB8AC3E}">
        <p14:creationId xmlns:p14="http://schemas.microsoft.com/office/powerpoint/2010/main" val="27084426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Shape 429"/>
        <p:cNvGrpSpPr/>
        <p:nvPr/>
      </p:nvGrpSpPr>
      <p:grpSpPr>
        <a:xfrm>
          <a:off x="0" y="0"/>
          <a:ext cx="0" cy="0"/>
          <a:chOff x="0" y="0"/>
          <a:chExt cx="0" cy="0"/>
        </a:xfrm>
      </p:grpSpPr>
      <p:sp>
        <p:nvSpPr>
          <p:cNvPr id="10" name="Google Shape;174;p17">
            <a:extLst>
              <a:ext uri="{FF2B5EF4-FFF2-40B4-BE49-F238E27FC236}">
                <a16:creationId xmlns:a16="http://schemas.microsoft.com/office/drawing/2014/main" id="{E3C5E851-409D-48BE-B13E-5E696C5A5245}"/>
              </a:ext>
            </a:extLst>
          </p:cNvPr>
          <p:cNvSpPr txBox="1"/>
          <p:nvPr/>
        </p:nvSpPr>
        <p:spPr>
          <a:xfrm>
            <a:off x="587022" y="238900"/>
            <a:ext cx="3493659" cy="450417"/>
          </a:xfrm>
          <a:prstGeom prst="rect">
            <a:avLst/>
          </a:prstGeom>
          <a:noFill/>
          <a:ln>
            <a:noFill/>
          </a:ln>
        </p:spPr>
        <p:txBody>
          <a:bodyPr spcFirstLastPara="1" wrap="square" lIns="68569" tIns="34275" rIns="68569" bIns="34275" anchor="t" anchorCtr="0">
            <a:noAutofit/>
          </a:bodyPr>
          <a:lstStyle/>
          <a:p>
            <a:r>
              <a:rPr lang="en-US" sz="2133" b="1" dirty="0">
                <a:latin typeface="Roboto"/>
                <a:ea typeface="Roboto"/>
                <a:cs typeface="Roboto"/>
                <a:sym typeface="Roboto"/>
                <a:hlinkClick r:id="rId4">
                  <a:extLst>
                    <a:ext uri="{A12FA001-AC4F-418D-AE19-62706E023703}">
                      <ahyp:hlinkClr xmlns:ahyp="http://schemas.microsoft.com/office/drawing/2018/hyperlinkcolor" val="tx"/>
                    </a:ext>
                  </a:extLst>
                </a:hlinkClick>
              </a:rPr>
              <a:t>Dictionary Policy Link</a:t>
            </a:r>
            <a:endParaRPr lang="en-US" sz="2133" b="1" dirty="0">
              <a:latin typeface="Roboto"/>
              <a:ea typeface="Roboto"/>
              <a:cs typeface="Roboto"/>
              <a:sym typeface="Roboto"/>
            </a:endParaRPr>
          </a:p>
          <a:p>
            <a:endParaRPr sz="2133" dirty="0">
              <a:latin typeface="Roboto"/>
              <a:ea typeface="Roboto"/>
              <a:cs typeface="Roboto"/>
              <a:sym typeface="Roboto"/>
            </a:endParaRPr>
          </a:p>
        </p:txBody>
      </p:sp>
      <p:sp>
        <p:nvSpPr>
          <p:cNvPr id="11" name="Google Shape;177;p17">
            <a:extLst>
              <a:ext uri="{FF2B5EF4-FFF2-40B4-BE49-F238E27FC236}">
                <a16:creationId xmlns:a16="http://schemas.microsoft.com/office/drawing/2014/main" id="{59ECAF52-3CBA-47D1-B7A6-4D37E7543E21}"/>
              </a:ext>
            </a:extLst>
          </p:cNvPr>
          <p:cNvSpPr txBox="1"/>
          <p:nvPr/>
        </p:nvSpPr>
        <p:spPr>
          <a:xfrm>
            <a:off x="8111321" y="216753"/>
            <a:ext cx="3036749" cy="445578"/>
          </a:xfrm>
          <a:prstGeom prst="rect">
            <a:avLst/>
          </a:prstGeom>
          <a:noFill/>
          <a:ln>
            <a:noFill/>
          </a:ln>
        </p:spPr>
        <p:txBody>
          <a:bodyPr spcFirstLastPara="1" wrap="square" lIns="68569" tIns="34275" rIns="68569" bIns="34275" anchor="t" anchorCtr="0">
            <a:noAutofit/>
          </a:bodyPr>
          <a:lstStyle/>
          <a:p>
            <a:r>
              <a:rPr lang="en-US" sz="2133" b="1" dirty="0">
                <a:latin typeface="Roboto"/>
                <a:ea typeface="Roboto"/>
                <a:cs typeface="Roboto"/>
                <a:sym typeface="Roboto"/>
                <a:hlinkClick r:id="rId5">
                  <a:extLst>
                    <a:ext uri="{A12FA001-AC4F-418D-AE19-62706E023703}">
                      <ahyp:hlinkClr xmlns:ahyp="http://schemas.microsoft.com/office/drawing/2018/hyperlinkcolor" val="tx"/>
                    </a:ext>
                  </a:extLst>
                </a:hlinkClick>
              </a:rPr>
              <a:t>Calculator Policy Link</a:t>
            </a:r>
            <a:endParaRPr sz="2133" dirty="0">
              <a:latin typeface="Lato"/>
              <a:ea typeface="Lato"/>
              <a:cs typeface="Lato"/>
              <a:sym typeface="Lato"/>
            </a:endParaRPr>
          </a:p>
        </p:txBody>
      </p:sp>
      <p:sp>
        <p:nvSpPr>
          <p:cNvPr id="12" name="Rectangle 5">
            <a:extLst>
              <a:ext uri="{FF2B5EF4-FFF2-40B4-BE49-F238E27FC236}">
                <a16:creationId xmlns:a16="http://schemas.microsoft.com/office/drawing/2014/main" id="{A14B1BD4-8B88-43C3-B08F-E9EFFBCA4FB4}"/>
              </a:ext>
            </a:extLst>
          </p:cNvPr>
          <p:cNvSpPr>
            <a:spLocks noChangeArrowheads="1"/>
          </p:cNvSpPr>
          <p:nvPr/>
        </p:nvSpPr>
        <p:spPr bwMode="auto">
          <a:xfrm>
            <a:off x="462170" y="768121"/>
            <a:ext cx="4242216" cy="4801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sz="1400" b="1" dirty="0">
                <a:latin typeface="+mn-lt"/>
              </a:rPr>
              <a:t>Campuses must ensure that dictionaries are available to all students taking:</a:t>
            </a:r>
          </a:p>
          <a:p>
            <a:r>
              <a:rPr lang="en-US" sz="1400" b="1" dirty="0">
                <a:latin typeface="+mn-lt"/>
              </a:rPr>
              <a:t> </a:t>
            </a:r>
          </a:p>
          <a:p>
            <a:pPr lvl="1"/>
            <a:r>
              <a:rPr lang="en-US" sz="1400" b="1" dirty="0">
                <a:latin typeface="+mn-lt"/>
              </a:rPr>
              <a:t>STAAR EOC English I, English II</a:t>
            </a:r>
          </a:p>
          <a:p>
            <a:pPr lvl="1"/>
            <a:r>
              <a:rPr lang="en-US" sz="1400" b="1" dirty="0">
                <a:latin typeface="+mn-lt"/>
              </a:rPr>
              <a:t>Use a 1:5 student ratio</a:t>
            </a:r>
          </a:p>
          <a:p>
            <a:pPr>
              <a:defRPr/>
            </a:pPr>
            <a:endParaRPr lang="en-US" altLang="en-US" sz="1400" dirty="0">
              <a:latin typeface="+mn-lt"/>
            </a:endParaRPr>
          </a:p>
          <a:p>
            <a:pPr>
              <a:defRPr/>
            </a:pPr>
            <a:r>
              <a:rPr lang="en-US" altLang="en-US" sz="1400" dirty="0">
                <a:latin typeface="+mn-lt"/>
              </a:rPr>
              <a:t>The following types of dictionaries are allowable: </a:t>
            </a:r>
          </a:p>
          <a:p>
            <a:pPr marL="285750" lvl="0" indent="-285750" defTabSz="914400" eaLnBrk="0" fontAlgn="base" hangingPunct="0">
              <a:spcBef>
                <a:spcPct val="0"/>
              </a:spcBef>
              <a:spcAft>
                <a:spcPct val="0"/>
              </a:spcAft>
              <a:buFont typeface="Arial" panose="020B0604020202020204" pitchFamily="34" charset="0"/>
              <a:buChar char="•"/>
            </a:pPr>
            <a:r>
              <a:rPr lang="en-US" altLang="en-US" sz="1400" dirty="0">
                <a:latin typeface="+mn-lt"/>
              </a:rPr>
              <a:t>standard monolingual dictionaries in English or the language most appropriate for the student</a:t>
            </a:r>
          </a:p>
          <a:p>
            <a:pPr marL="285750" lvl="0" indent="-285750" defTabSz="914400" eaLnBrk="0" fontAlgn="base" hangingPunct="0">
              <a:spcBef>
                <a:spcPct val="0"/>
              </a:spcBef>
              <a:spcAft>
                <a:spcPct val="0"/>
              </a:spcAft>
              <a:buFont typeface="Arial" panose="020B0604020202020204" pitchFamily="34" charset="0"/>
              <a:buChar char="•"/>
            </a:pPr>
            <a:r>
              <a:rPr lang="en-US" altLang="en-US" sz="1400" dirty="0">
                <a:latin typeface="+mn-lt"/>
              </a:rPr>
              <a:t>dictionary/thesaurus combinations</a:t>
            </a:r>
          </a:p>
          <a:p>
            <a:pPr marL="285750" lvl="0" indent="-285750" defTabSz="914400" eaLnBrk="0" fontAlgn="base" hangingPunct="0">
              <a:spcBef>
                <a:spcPct val="0"/>
              </a:spcBef>
              <a:spcAft>
                <a:spcPct val="0"/>
              </a:spcAft>
              <a:buFont typeface="Arial" panose="020B0604020202020204" pitchFamily="34" charset="0"/>
              <a:buChar char="•"/>
            </a:pPr>
            <a:r>
              <a:rPr lang="en-US" altLang="en-US" sz="1400" dirty="0">
                <a:latin typeface="+mn-lt"/>
              </a:rPr>
              <a:t>bilingual dictionaries*</a:t>
            </a:r>
          </a:p>
          <a:p>
            <a:pPr marL="285750" lvl="0" indent="-285750" defTabSz="914400" eaLnBrk="0" fontAlgn="base" hangingPunct="0">
              <a:spcBef>
                <a:spcPct val="0"/>
              </a:spcBef>
              <a:spcAft>
                <a:spcPct val="0"/>
              </a:spcAft>
              <a:buFont typeface="Arial" panose="020B0604020202020204" pitchFamily="34" charset="0"/>
              <a:buChar char="•"/>
            </a:pPr>
            <a:r>
              <a:rPr lang="en-US" altLang="en-US" sz="1400" dirty="0">
                <a:latin typeface="+mn-lt"/>
              </a:rPr>
              <a:t>English as a second language (ESL) dictionaries* (define English word using simplified English)</a:t>
            </a:r>
          </a:p>
          <a:p>
            <a:pPr marL="285750" lvl="0" indent="-285750" defTabSz="914400" eaLnBrk="0" fontAlgn="base" hangingPunct="0">
              <a:spcBef>
                <a:spcPct val="0"/>
              </a:spcBef>
              <a:spcAft>
                <a:spcPct val="0"/>
              </a:spcAft>
              <a:buFont typeface="Arial" panose="020B0604020202020204" pitchFamily="34" charset="0"/>
              <a:buChar char="•"/>
            </a:pPr>
            <a:r>
              <a:rPr lang="en-US" altLang="en-US" sz="1400" dirty="0">
                <a:latin typeface="+mn-lt"/>
              </a:rPr>
              <a:t>sign language dictionaries</a:t>
            </a:r>
          </a:p>
          <a:p>
            <a:pPr marL="285750" lvl="0" indent="-285750" defTabSz="914400" eaLnBrk="0" fontAlgn="base" hangingPunct="0">
              <a:spcBef>
                <a:spcPct val="0"/>
              </a:spcBef>
              <a:spcAft>
                <a:spcPct val="0"/>
              </a:spcAft>
              <a:buFont typeface="Arial" panose="020B0604020202020204" pitchFamily="34" charset="0"/>
              <a:buChar char="•"/>
            </a:pPr>
            <a:r>
              <a:rPr lang="en-US" altLang="en-US" sz="1400" dirty="0">
                <a:latin typeface="+mn-lt"/>
              </a:rPr>
              <a:t>picture dictionaries</a:t>
            </a:r>
          </a:p>
          <a:p>
            <a:pPr>
              <a:defRPr/>
            </a:pPr>
            <a:endParaRPr lang="en-US" altLang="en-US" sz="1400" dirty="0">
              <a:latin typeface="+mn-lt"/>
            </a:endParaRPr>
          </a:p>
          <a:p>
            <a:pPr>
              <a:defRPr/>
            </a:pPr>
            <a:r>
              <a:rPr lang="en-US" altLang="en-US" sz="1400" dirty="0">
                <a:latin typeface="+mn-lt"/>
              </a:rPr>
              <a:t>Both paper and electronic dictionaries are permitted.  However, electronic dictionaries that provide access to the Internet or have photographic capabilities are </a:t>
            </a:r>
            <a:r>
              <a:rPr lang="en-US" altLang="en-US" sz="1400" b="1" dirty="0">
                <a:latin typeface="+mn-lt"/>
              </a:rPr>
              <a:t>NOT </a:t>
            </a:r>
            <a:r>
              <a:rPr lang="en-US" altLang="en-US" sz="1400" dirty="0">
                <a:latin typeface="+mn-lt"/>
              </a:rPr>
              <a:t>allowed.</a:t>
            </a:r>
            <a:endParaRPr lang="en-US" sz="1400" dirty="0">
              <a:latin typeface="+mn-lt"/>
            </a:endParaRPr>
          </a:p>
          <a:p>
            <a:pPr>
              <a:defRPr/>
            </a:pPr>
            <a:endParaRPr lang="en-US" altLang="en-US" sz="1200" dirty="0">
              <a:latin typeface="Adobe Garamond Pro Bold" panose="02020702060506020403" pitchFamily="18" charset="0"/>
            </a:endParaRPr>
          </a:p>
        </p:txBody>
      </p:sp>
      <p:sp>
        <p:nvSpPr>
          <p:cNvPr id="13" name="Content Placeholder 1">
            <a:extLst>
              <a:ext uri="{FF2B5EF4-FFF2-40B4-BE49-F238E27FC236}">
                <a16:creationId xmlns:a16="http://schemas.microsoft.com/office/drawing/2014/main" id="{8C47F61B-2A6B-4B36-84F4-2B4AB37D0D42}"/>
              </a:ext>
            </a:extLst>
          </p:cNvPr>
          <p:cNvSpPr txBox="1">
            <a:spLocks/>
          </p:cNvSpPr>
          <p:nvPr/>
        </p:nvSpPr>
        <p:spPr>
          <a:xfrm>
            <a:off x="7150357" y="615621"/>
            <a:ext cx="4753256" cy="5321758"/>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US" sz="1500" dirty="0"/>
          </a:p>
          <a:p>
            <a:pPr marL="342900" indent="-342900" algn="l">
              <a:buFont typeface="Arial" panose="020B0604020202020204" pitchFamily="34" charset="0"/>
              <a:buChar char="•"/>
            </a:pPr>
            <a:r>
              <a:rPr lang="en-US" sz="1700" dirty="0"/>
              <a:t>The link for the full calculator policy is above.</a:t>
            </a:r>
          </a:p>
          <a:p>
            <a:pPr marL="342900" indent="-342900" algn="l">
              <a:buFont typeface="Arial" panose="020B0604020202020204" pitchFamily="34" charset="0"/>
              <a:buChar char="•"/>
            </a:pPr>
            <a:r>
              <a:rPr lang="en-US" sz="1700" dirty="0"/>
              <a:t>To disable certain features on the TI </a:t>
            </a:r>
            <a:r>
              <a:rPr lang="en-US" sz="1700" dirty="0" err="1"/>
              <a:t>Nspire</a:t>
            </a:r>
            <a:r>
              <a:rPr lang="en-US" sz="1700" dirty="0"/>
              <a:t> Graphing Calculators, the STEM department created a video on how to disable certain the features </a:t>
            </a:r>
            <a:r>
              <a:rPr lang="en-US" sz="1700" u="sng" dirty="0">
                <a:hlinkClick r:id="rId6"/>
              </a:rPr>
              <a:t>https://drive.google.com/file/d/1urVDIfbmktSS5ItwKFdwMkxYgBP4Ny-C/view?ts=5e5d8e78</a:t>
            </a:r>
            <a:endParaRPr lang="en-US" sz="1700" u="sng" dirty="0"/>
          </a:p>
          <a:p>
            <a:pPr marL="342900" indent="-342900" algn="l">
              <a:buFont typeface="Arial" panose="020B0604020202020204" pitchFamily="34" charset="0"/>
              <a:buChar char="•"/>
            </a:pPr>
            <a:r>
              <a:rPr lang="en-US" sz="1700" dirty="0"/>
              <a:t>This is the STAAR version of Desmos. </a:t>
            </a:r>
            <a:r>
              <a:rPr lang="en-US" sz="1700" u="sng" dirty="0">
                <a:hlinkClick r:id="rId7"/>
              </a:rPr>
              <a:t>https://www.desmos.com/testing/texas/graphing</a:t>
            </a:r>
            <a:r>
              <a:rPr lang="en-US" sz="1700" dirty="0"/>
              <a:t>. This is different from the online version as the certain features have been turned off for testing.</a:t>
            </a:r>
          </a:p>
          <a:p>
            <a:pPr marL="342900" indent="-342900" algn="l">
              <a:buFont typeface="Arial" panose="020B0604020202020204" pitchFamily="34" charset="0"/>
              <a:buChar char="•"/>
            </a:pPr>
            <a:r>
              <a:rPr lang="en-US" sz="1700" dirty="0"/>
              <a:t>Calculation devices that have a computer algebra system (CAS) are not allowed unless the CAS is disabled. Calculation applications on smartphones are also not allowed.</a:t>
            </a:r>
          </a:p>
          <a:p>
            <a:pPr marL="342900" indent="-342900" algn="l">
              <a:buFont typeface="Arial" panose="020B0604020202020204" pitchFamily="34" charset="0"/>
              <a:buChar char="•"/>
            </a:pPr>
            <a:r>
              <a:rPr lang="en-US" sz="1700" dirty="0"/>
              <a:t>If campuses need further information, contact the STEM department. </a:t>
            </a:r>
          </a:p>
          <a:p>
            <a:r>
              <a:rPr lang="en-US" sz="1900" b="1" u="sng" dirty="0"/>
              <a:t>Inventory calculators ASAP </a:t>
            </a:r>
          </a:p>
          <a:p>
            <a:endParaRPr lang="en-US" sz="1650" b="1" dirty="0"/>
          </a:p>
          <a:p>
            <a:endParaRPr lang="en-US" sz="1650" dirty="0"/>
          </a:p>
        </p:txBody>
      </p:sp>
      <p:sp>
        <p:nvSpPr>
          <p:cNvPr id="14" name="Google Shape;179;p17">
            <a:extLst>
              <a:ext uri="{FF2B5EF4-FFF2-40B4-BE49-F238E27FC236}">
                <a16:creationId xmlns:a16="http://schemas.microsoft.com/office/drawing/2014/main" id="{2F5B5144-21A6-4962-96D7-8ACB5E7F73C1}"/>
              </a:ext>
            </a:extLst>
          </p:cNvPr>
          <p:cNvSpPr/>
          <p:nvPr/>
        </p:nvSpPr>
        <p:spPr>
          <a:xfrm>
            <a:off x="4734001" y="2100386"/>
            <a:ext cx="1361999" cy="2163534"/>
          </a:xfrm>
          <a:custGeom>
            <a:avLst/>
            <a:gdLst/>
            <a:ahLst/>
            <a:cxnLst/>
            <a:rect l="l" t="t" r="r" b="b"/>
            <a:pathLst>
              <a:path w="652" h="1146" extrusionOk="0">
                <a:moveTo>
                  <a:pt x="652" y="156"/>
                </a:moveTo>
                <a:cubicBezTo>
                  <a:pt x="652" y="191"/>
                  <a:pt x="623" y="220"/>
                  <a:pt x="587" y="220"/>
                </a:cubicBezTo>
                <a:cubicBezTo>
                  <a:pt x="582" y="220"/>
                  <a:pt x="577" y="220"/>
                  <a:pt x="572" y="219"/>
                </a:cubicBezTo>
                <a:cubicBezTo>
                  <a:pt x="572" y="308"/>
                  <a:pt x="572" y="308"/>
                  <a:pt x="572" y="308"/>
                </a:cubicBezTo>
                <a:cubicBezTo>
                  <a:pt x="426" y="308"/>
                  <a:pt x="307" y="427"/>
                  <a:pt x="307" y="573"/>
                </a:cubicBezTo>
                <a:cubicBezTo>
                  <a:pt x="307" y="719"/>
                  <a:pt x="426" y="838"/>
                  <a:pt x="572" y="838"/>
                </a:cubicBezTo>
                <a:cubicBezTo>
                  <a:pt x="572" y="943"/>
                  <a:pt x="572" y="943"/>
                  <a:pt x="572" y="943"/>
                </a:cubicBezTo>
                <a:cubicBezTo>
                  <a:pt x="566" y="941"/>
                  <a:pt x="561" y="940"/>
                  <a:pt x="554" y="940"/>
                </a:cubicBezTo>
                <a:cubicBezTo>
                  <a:pt x="519" y="940"/>
                  <a:pt x="490" y="970"/>
                  <a:pt x="490" y="1006"/>
                </a:cubicBezTo>
                <a:cubicBezTo>
                  <a:pt x="490" y="1041"/>
                  <a:pt x="519" y="1070"/>
                  <a:pt x="554" y="1070"/>
                </a:cubicBezTo>
                <a:cubicBezTo>
                  <a:pt x="561" y="1070"/>
                  <a:pt x="566" y="1070"/>
                  <a:pt x="572" y="1068"/>
                </a:cubicBezTo>
                <a:cubicBezTo>
                  <a:pt x="572" y="1146"/>
                  <a:pt x="572" y="1146"/>
                  <a:pt x="572" y="1146"/>
                </a:cubicBezTo>
                <a:cubicBezTo>
                  <a:pt x="256" y="1146"/>
                  <a:pt x="0" y="889"/>
                  <a:pt x="0" y="573"/>
                </a:cubicBezTo>
                <a:cubicBezTo>
                  <a:pt x="0" y="257"/>
                  <a:pt x="256" y="0"/>
                  <a:pt x="572" y="0"/>
                </a:cubicBezTo>
                <a:cubicBezTo>
                  <a:pt x="572" y="92"/>
                  <a:pt x="572" y="92"/>
                  <a:pt x="572" y="92"/>
                </a:cubicBezTo>
                <a:cubicBezTo>
                  <a:pt x="577" y="91"/>
                  <a:pt x="582" y="90"/>
                  <a:pt x="587" y="90"/>
                </a:cubicBezTo>
                <a:cubicBezTo>
                  <a:pt x="623" y="90"/>
                  <a:pt x="652" y="120"/>
                  <a:pt x="652" y="156"/>
                </a:cubicBezTo>
                <a:close/>
              </a:path>
            </a:pathLst>
          </a:custGeom>
          <a:solidFill>
            <a:schemeClr val="accent1"/>
          </a:solidFill>
          <a:ln w="9525" cap="flat" cmpd="sng">
            <a:solidFill>
              <a:schemeClr val="lt1"/>
            </a:solidFill>
            <a:prstDash val="solid"/>
            <a:round/>
            <a:headEnd type="none" w="sm" len="sm"/>
            <a:tailEnd type="none" w="sm" len="sm"/>
          </a:ln>
        </p:spPr>
        <p:txBody>
          <a:bodyPr spcFirstLastPara="1" wrap="square" lIns="82295" tIns="41139" rIns="82295" bIns="41139" anchor="t" anchorCtr="0">
            <a:noAutofit/>
          </a:bodyPr>
          <a:lstStyle/>
          <a:p>
            <a:endParaRPr sz="1983">
              <a:solidFill>
                <a:schemeClr val="dk1"/>
              </a:solidFill>
              <a:latin typeface="Lato"/>
              <a:ea typeface="Lato"/>
              <a:cs typeface="Lato"/>
              <a:sym typeface="Lato"/>
            </a:endParaRPr>
          </a:p>
        </p:txBody>
      </p:sp>
      <p:sp>
        <p:nvSpPr>
          <p:cNvPr id="15" name="Google Shape;180;p17">
            <a:extLst>
              <a:ext uri="{FF2B5EF4-FFF2-40B4-BE49-F238E27FC236}">
                <a16:creationId xmlns:a16="http://schemas.microsoft.com/office/drawing/2014/main" id="{80D9D1B9-E804-4244-9785-C6A78625DF66}"/>
              </a:ext>
            </a:extLst>
          </p:cNvPr>
          <p:cNvSpPr/>
          <p:nvPr/>
        </p:nvSpPr>
        <p:spPr>
          <a:xfrm>
            <a:off x="5772530" y="2108277"/>
            <a:ext cx="1361998" cy="2170495"/>
          </a:xfrm>
          <a:custGeom>
            <a:avLst/>
            <a:gdLst/>
            <a:ahLst/>
            <a:cxnLst/>
            <a:rect l="l" t="t" r="r" b="b"/>
            <a:pathLst>
              <a:path w="654" h="1146" extrusionOk="0">
                <a:moveTo>
                  <a:pt x="654" y="573"/>
                </a:moveTo>
                <a:cubicBezTo>
                  <a:pt x="654" y="889"/>
                  <a:pt x="398" y="1146"/>
                  <a:pt x="82" y="1146"/>
                </a:cubicBezTo>
                <a:cubicBezTo>
                  <a:pt x="82" y="1068"/>
                  <a:pt x="82" y="1068"/>
                  <a:pt x="82" y="1068"/>
                </a:cubicBezTo>
                <a:cubicBezTo>
                  <a:pt x="76" y="1070"/>
                  <a:pt x="71" y="1070"/>
                  <a:pt x="64" y="1070"/>
                </a:cubicBezTo>
                <a:cubicBezTo>
                  <a:pt x="29" y="1070"/>
                  <a:pt x="0" y="1041"/>
                  <a:pt x="0" y="1006"/>
                </a:cubicBezTo>
                <a:cubicBezTo>
                  <a:pt x="0" y="970"/>
                  <a:pt x="29" y="940"/>
                  <a:pt x="64" y="940"/>
                </a:cubicBezTo>
                <a:cubicBezTo>
                  <a:pt x="71" y="940"/>
                  <a:pt x="76" y="941"/>
                  <a:pt x="82" y="943"/>
                </a:cubicBezTo>
                <a:cubicBezTo>
                  <a:pt x="82" y="838"/>
                  <a:pt x="82" y="838"/>
                  <a:pt x="82" y="838"/>
                </a:cubicBezTo>
                <a:cubicBezTo>
                  <a:pt x="228" y="838"/>
                  <a:pt x="347" y="719"/>
                  <a:pt x="347" y="573"/>
                </a:cubicBezTo>
                <a:cubicBezTo>
                  <a:pt x="347" y="427"/>
                  <a:pt x="228" y="308"/>
                  <a:pt x="82" y="308"/>
                </a:cubicBezTo>
                <a:cubicBezTo>
                  <a:pt x="82" y="219"/>
                  <a:pt x="82" y="219"/>
                  <a:pt x="82" y="219"/>
                </a:cubicBezTo>
                <a:cubicBezTo>
                  <a:pt x="87" y="220"/>
                  <a:pt x="92" y="220"/>
                  <a:pt x="97" y="220"/>
                </a:cubicBezTo>
                <a:cubicBezTo>
                  <a:pt x="133" y="220"/>
                  <a:pt x="162" y="191"/>
                  <a:pt x="162" y="156"/>
                </a:cubicBezTo>
                <a:cubicBezTo>
                  <a:pt x="162" y="120"/>
                  <a:pt x="133" y="90"/>
                  <a:pt x="97" y="90"/>
                </a:cubicBezTo>
                <a:cubicBezTo>
                  <a:pt x="92" y="90"/>
                  <a:pt x="87" y="91"/>
                  <a:pt x="82" y="92"/>
                </a:cubicBezTo>
                <a:cubicBezTo>
                  <a:pt x="82" y="0"/>
                  <a:pt x="82" y="0"/>
                  <a:pt x="82" y="0"/>
                </a:cubicBezTo>
                <a:cubicBezTo>
                  <a:pt x="398" y="0"/>
                  <a:pt x="654" y="257"/>
                  <a:pt x="654" y="573"/>
                </a:cubicBezTo>
                <a:close/>
              </a:path>
            </a:pathLst>
          </a:custGeom>
          <a:solidFill>
            <a:schemeClr val="accent2"/>
          </a:solidFill>
          <a:ln w="9525" cap="flat" cmpd="sng">
            <a:solidFill>
              <a:schemeClr val="lt1"/>
            </a:solidFill>
            <a:prstDash val="solid"/>
            <a:round/>
            <a:headEnd type="none" w="sm" len="sm"/>
            <a:tailEnd type="none" w="sm" len="sm"/>
          </a:ln>
        </p:spPr>
        <p:txBody>
          <a:bodyPr spcFirstLastPara="1" wrap="square" lIns="82295" tIns="41139" rIns="82295" bIns="41139" anchor="t" anchorCtr="0">
            <a:noAutofit/>
          </a:bodyPr>
          <a:lstStyle/>
          <a:p>
            <a:endParaRPr sz="1983">
              <a:solidFill>
                <a:schemeClr val="dk1"/>
              </a:solidFill>
              <a:latin typeface="Lato"/>
              <a:ea typeface="Lato"/>
              <a:cs typeface="Lato"/>
              <a:sym typeface="Lato"/>
            </a:endParaRPr>
          </a:p>
        </p:txBody>
      </p:sp>
      <p:pic>
        <p:nvPicPr>
          <p:cNvPr id="16" name="Google Shape;183;p17" descr="Image result for dictionary">
            <a:extLst>
              <a:ext uri="{FF2B5EF4-FFF2-40B4-BE49-F238E27FC236}">
                <a16:creationId xmlns:a16="http://schemas.microsoft.com/office/drawing/2014/main" id="{F855BFBC-087C-4972-B774-D9ECD301BE10}"/>
              </a:ext>
            </a:extLst>
          </p:cNvPr>
          <p:cNvPicPr preferRelativeResize="0"/>
          <p:nvPr/>
        </p:nvPicPr>
        <p:blipFill rotWithShape="1">
          <a:blip r:embed="rId8">
            <a:alphaModFix/>
          </a:blip>
          <a:srcRect/>
          <a:stretch/>
        </p:blipFill>
        <p:spPr>
          <a:xfrm>
            <a:off x="4908316" y="2960101"/>
            <a:ext cx="377510" cy="468899"/>
          </a:xfrm>
          <a:prstGeom prst="rect">
            <a:avLst/>
          </a:prstGeom>
          <a:noFill/>
          <a:ln>
            <a:noFill/>
          </a:ln>
        </p:spPr>
      </p:pic>
      <p:pic>
        <p:nvPicPr>
          <p:cNvPr id="17" name="Google Shape;186;p17" descr="Image result for basic calculator">
            <a:extLst>
              <a:ext uri="{FF2B5EF4-FFF2-40B4-BE49-F238E27FC236}">
                <a16:creationId xmlns:a16="http://schemas.microsoft.com/office/drawing/2014/main" id="{31EDF2E3-4DC4-490E-8893-27AD099A947B}"/>
              </a:ext>
            </a:extLst>
          </p:cNvPr>
          <p:cNvPicPr preferRelativeResize="0"/>
          <p:nvPr/>
        </p:nvPicPr>
        <p:blipFill rotWithShape="1">
          <a:blip r:embed="rId9">
            <a:alphaModFix/>
          </a:blip>
          <a:srcRect/>
          <a:stretch/>
        </p:blipFill>
        <p:spPr>
          <a:xfrm>
            <a:off x="6596116" y="2942686"/>
            <a:ext cx="451193" cy="472762"/>
          </a:xfrm>
          <a:prstGeom prst="rect">
            <a:avLst/>
          </a:prstGeom>
          <a:noFill/>
          <a:ln>
            <a:noFill/>
          </a:ln>
        </p:spPr>
      </p:pic>
      <p:pic>
        <p:nvPicPr>
          <p:cNvPr id="18" name="Google Shape;182;p17">
            <a:extLst>
              <a:ext uri="{FF2B5EF4-FFF2-40B4-BE49-F238E27FC236}">
                <a16:creationId xmlns:a16="http://schemas.microsoft.com/office/drawing/2014/main" id="{588A4CA1-1986-428A-B9A4-D3CE9ABB575C}"/>
              </a:ext>
            </a:extLst>
          </p:cNvPr>
          <p:cNvPicPr preferRelativeResize="0"/>
          <p:nvPr/>
        </p:nvPicPr>
        <p:blipFill rotWithShape="1">
          <a:blip r:embed="rId10">
            <a:alphaModFix/>
          </a:blip>
          <a:srcRect/>
          <a:stretch/>
        </p:blipFill>
        <p:spPr>
          <a:xfrm>
            <a:off x="1102799" y="5561498"/>
            <a:ext cx="846656" cy="1157057"/>
          </a:xfrm>
          <a:prstGeom prst="rect">
            <a:avLst/>
          </a:prstGeom>
          <a:noFill/>
          <a:ln>
            <a:noFill/>
          </a:ln>
        </p:spPr>
      </p:pic>
      <p:pic>
        <p:nvPicPr>
          <p:cNvPr id="19" name="Google Shape;184;p17" descr="Image result for graphing calculator">
            <a:extLst>
              <a:ext uri="{FF2B5EF4-FFF2-40B4-BE49-F238E27FC236}">
                <a16:creationId xmlns:a16="http://schemas.microsoft.com/office/drawing/2014/main" id="{A7C784D5-C960-4B0B-84DA-1D66D33DB574}"/>
              </a:ext>
            </a:extLst>
          </p:cNvPr>
          <p:cNvPicPr preferRelativeResize="0"/>
          <p:nvPr/>
        </p:nvPicPr>
        <p:blipFill rotWithShape="1">
          <a:blip r:embed="rId11">
            <a:alphaModFix/>
          </a:blip>
          <a:srcRect/>
          <a:stretch/>
        </p:blipFill>
        <p:spPr>
          <a:xfrm>
            <a:off x="8863059" y="5605218"/>
            <a:ext cx="690686" cy="1036029"/>
          </a:xfrm>
          <a:prstGeom prst="rect">
            <a:avLst/>
          </a:prstGeom>
          <a:noFill/>
          <a:ln>
            <a:noFill/>
          </a:ln>
        </p:spPr>
      </p:pic>
      <p:pic>
        <p:nvPicPr>
          <p:cNvPr id="20" name="Google Shape;185;p17" descr="Image result for basic calculator">
            <a:extLst>
              <a:ext uri="{FF2B5EF4-FFF2-40B4-BE49-F238E27FC236}">
                <a16:creationId xmlns:a16="http://schemas.microsoft.com/office/drawing/2014/main" id="{D3D4615A-0D93-4C50-BAED-71493C142BF0}"/>
              </a:ext>
            </a:extLst>
          </p:cNvPr>
          <p:cNvPicPr preferRelativeResize="0"/>
          <p:nvPr/>
        </p:nvPicPr>
        <p:blipFill rotWithShape="1">
          <a:blip r:embed="rId12">
            <a:alphaModFix/>
          </a:blip>
          <a:srcRect/>
          <a:stretch/>
        </p:blipFill>
        <p:spPr>
          <a:xfrm rot="812758">
            <a:off x="9262452" y="5399135"/>
            <a:ext cx="1168163" cy="1467156"/>
          </a:xfrm>
          <a:prstGeom prst="rect">
            <a:avLst/>
          </a:prstGeom>
          <a:noFill/>
          <a:ln>
            <a:noFill/>
          </a:ln>
        </p:spPr>
      </p:pic>
      <p:pic>
        <p:nvPicPr>
          <p:cNvPr id="31" name="Shape 365">
            <a:extLst>
              <a:ext uri="{FF2B5EF4-FFF2-40B4-BE49-F238E27FC236}">
                <a16:creationId xmlns:a16="http://schemas.microsoft.com/office/drawing/2014/main" id="{533A536E-B5DD-491A-B319-5C55788A1504}"/>
              </a:ext>
            </a:extLst>
          </p:cNvPr>
          <p:cNvPicPr preferRelativeResize="0"/>
          <p:nvPr/>
        </p:nvPicPr>
        <p:blipFill>
          <a:blip r:embed="rId13">
            <a:alphaModFix/>
          </a:blip>
          <a:stretch>
            <a:fillRect/>
          </a:stretch>
        </p:blipFill>
        <p:spPr>
          <a:xfrm rot="497894">
            <a:off x="2020776" y="5579872"/>
            <a:ext cx="899587" cy="1053585"/>
          </a:xfrm>
          <a:prstGeom prst="rect">
            <a:avLst/>
          </a:prstGeom>
          <a:noFill/>
          <a:ln>
            <a:noFill/>
          </a:ln>
        </p:spPr>
      </p:pic>
    </p:spTree>
    <p:custDataLst>
      <p:tags r:id="rId1"/>
    </p:custDataLst>
    <p:extLst>
      <p:ext uri="{BB962C8B-B14F-4D97-AF65-F5344CB8AC3E}">
        <p14:creationId xmlns:p14="http://schemas.microsoft.com/office/powerpoint/2010/main" val="36373617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1000"/>
                                        <p:tgtEl>
                                          <p:spTgt spid="1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par>
                                <p:cTn id="16" presetID="10" presetClass="entr" presetSubtype="0" fill="hold" nodeType="with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1000"/>
                                        <p:tgtEl>
                                          <p:spTgt spid="17"/>
                                        </p:tgtEl>
                                      </p:cBhvr>
                                    </p:animEffect>
                                  </p:childTnLst>
                                </p:cTn>
                              </p:par>
                              <p:par>
                                <p:cTn id="19" presetID="10" presetClass="entr" presetSubtype="0" fill="hold" nodeType="with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1000"/>
                                        <p:tgtEl>
                                          <p:spTgt spid="18"/>
                                        </p:tgtEl>
                                      </p:cBhvr>
                                    </p:animEffect>
                                  </p:childTnLst>
                                </p:cTn>
                              </p:par>
                              <p:par>
                                <p:cTn id="22" presetID="10" presetClass="entr" presetSubtype="0" fill="hold" nodeType="with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fade">
                                      <p:cBhvr>
                                        <p:cTn id="24" dur="1000"/>
                                        <p:tgtEl>
                                          <p:spTgt spid="19"/>
                                        </p:tgtEl>
                                      </p:cBhvr>
                                    </p:animEffect>
                                  </p:childTnLst>
                                </p:cTn>
                              </p:par>
                              <p:par>
                                <p:cTn id="25" presetID="10" presetClass="entr" presetSubtype="0" fill="hold" nodeType="with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29"/>
        <p:cNvGrpSpPr/>
        <p:nvPr/>
      </p:nvGrpSpPr>
      <p:grpSpPr>
        <a:xfrm>
          <a:off x="0" y="0"/>
          <a:ext cx="0" cy="0"/>
          <a:chOff x="0" y="0"/>
          <a:chExt cx="0" cy="0"/>
        </a:xfrm>
      </p:grpSpPr>
      <p:sp>
        <p:nvSpPr>
          <p:cNvPr id="9" name="Title 12">
            <a:extLst>
              <a:ext uri="{FF2B5EF4-FFF2-40B4-BE49-F238E27FC236}">
                <a16:creationId xmlns:a16="http://schemas.microsoft.com/office/drawing/2014/main" id="{A9CABF84-6FF5-4BD6-B977-5A984F42D6D5}"/>
              </a:ext>
            </a:extLst>
          </p:cNvPr>
          <p:cNvSpPr>
            <a:spLocks noGrp="1"/>
          </p:cNvSpPr>
          <p:nvPr>
            <p:ph type="title"/>
          </p:nvPr>
        </p:nvSpPr>
        <p:spPr>
          <a:xfrm>
            <a:off x="429491" y="332508"/>
            <a:ext cx="11333018" cy="1082354"/>
          </a:xfrm>
          <a:solidFill>
            <a:schemeClr val="tx1"/>
          </a:solidFill>
        </p:spPr>
        <p:txBody>
          <a:bodyPr>
            <a:normAutofit fontScale="90000"/>
          </a:bodyPr>
          <a:lstStyle/>
          <a:p>
            <a:br>
              <a:rPr lang="en-US" b="1" dirty="0">
                <a:latin typeface="+mn-lt"/>
              </a:rPr>
            </a:br>
            <a:br>
              <a:rPr lang="en-US" b="1" dirty="0">
                <a:latin typeface="+mn-lt"/>
              </a:rPr>
            </a:br>
            <a:r>
              <a:rPr lang="en-US" b="1" dirty="0">
                <a:latin typeface="+mn-lt"/>
              </a:rPr>
              <a:t>STAAR Manual Review: </a:t>
            </a:r>
            <a:r>
              <a:rPr lang="en-US" b="1" dirty="0"/>
              <a:t>Test Security-Maintaining Security of Test Materials</a:t>
            </a:r>
            <a:br>
              <a:rPr lang="en-US" sz="2800" dirty="0">
                <a:solidFill>
                  <a:schemeClr val="accent1">
                    <a:satMod val="150000"/>
                  </a:schemeClr>
                </a:solidFill>
              </a:rPr>
            </a:br>
            <a:br>
              <a:rPr lang="en-US" dirty="0">
                <a:solidFill>
                  <a:schemeClr val="accent1">
                    <a:satMod val="150000"/>
                  </a:schemeClr>
                </a:solidFill>
              </a:rPr>
            </a:br>
            <a:endParaRPr lang="en-US" b="1" dirty="0">
              <a:latin typeface="+mn-lt"/>
            </a:endParaRPr>
          </a:p>
        </p:txBody>
      </p:sp>
      <p:sp>
        <p:nvSpPr>
          <p:cNvPr id="12" name="Content Placeholder 13">
            <a:extLst>
              <a:ext uri="{FF2B5EF4-FFF2-40B4-BE49-F238E27FC236}">
                <a16:creationId xmlns:a16="http://schemas.microsoft.com/office/drawing/2014/main" id="{5300750A-8EEF-448B-87A7-6DDDF8A07037}"/>
              </a:ext>
            </a:extLst>
          </p:cNvPr>
          <p:cNvSpPr>
            <a:spLocks noGrp="1"/>
          </p:cNvSpPr>
          <p:nvPr>
            <p:ph idx="1"/>
          </p:nvPr>
        </p:nvSpPr>
        <p:spPr>
          <a:xfrm>
            <a:off x="429491" y="1539552"/>
            <a:ext cx="11333018" cy="5152193"/>
          </a:xfrm>
        </p:spPr>
        <p:txBody>
          <a:bodyPr>
            <a:noAutofit/>
          </a:bodyPr>
          <a:lstStyle/>
          <a:p>
            <a:pPr>
              <a:buClrTx/>
            </a:pPr>
            <a:r>
              <a:rPr lang="en-US" sz="1800" dirty="0">
                <a:solidFill>
                  <a:schemeClr val="tx1"/>
                </a:solidFill>
              </a:rPr>
              <a:t>No person may view, reveal, or discuss the contents of a test booklet or online assessment before, during, or after a test administration unless specifically authorized to do so by the procedures outlined in the test administration materials. </a:t>
            </a:r>
          </a:p>
          <a:p>
            <a:pPr>
              <a:buClrTx/>
            </a:pPr>
            <a:r>
              <a:rPr lang="en-US" sz="1800" dirty="0">
                <a:solidFill>
                  <a:schemeClr val="tx1"/>
                </a:solidFill>
              </a:rPr>
              <a:t>No person may duplicate, print, record, write notes about, or capture (electronically or by any other means) any portion of a secure assessment instrument (paper or online) without prior approval from TEA. Districts may not duplicate and retain student compositions. </a:t>
            </a:r>
          </a:p>
          <a:p>
            <a:pPr>
              <a:buClrTx/>
            </a:pPr>
            <a:r>
              <a:rPr lang="en-US" sz="1800" dirty="0">
                <a:solidFill>
                  <a:schemeClr val="tx1"/>
                </a:solidFill>
              </a:rPr>
              <a:t>Only students may respond to test questions, perform calculations, and create rough drafts to written responses. </a:t>
            </a:r>
          </a:p>
          <a:p>
            <a:pPr>
              <a:buClrTx/>
            </a:pPr>
            <a:r>
              <a:rPr lang="en-US" sz="1800" dirty="0">
                <a:solidFill>
                  <a:schemeClr val="tx1"/>
                </a:solidFill>
              </a:rPr>
              <a:t>Test administrators who have permission to view secure materials in order to provide an approved accommodation or as part of the program-specific test administration process must be reminded that they are viewing secure content and that responding to test questions, recording the information they see, scoring the test, or discussing the content of the test at any time is strictly prohibited. </a:t>
            </a:r>
          </a:p>
          <a:p>
            <a:pPr>
              <a:buClrTx/>
            </a:pPr>
            <a:r>
              <a:rPr lang="en-US" sz="1800" dirty="0">
                <a:solidFill>
                  <a:schemeClr val="tx1"/>
                </a:solidFill>
              </a:rPr>
              <a:t>No person may review or discuss student responses or solicit information from students about secure test content during or after a test administration unless specifically authorized to do so by the procedures outlined in the test administration manuals.</a:t>
            </a:r>
            <a:endParaRPr lang="en-US" altLang="en-US" sz="1800" dirty="0">
              <a:solidFill>
                <a:schemeClr val="tx1"/>
              </a:solidFill>
            </a:endParaRPr>
          </a:p>
        </p:txBody>
      </p:sp>
      <p:sp>
        <p:nvSpPr>
          <p:cNvPr id="13" name="TextBox 12">
            <a:extLst>
              <a:ext uri="{FF2B5EF4-FFF2-40B4-BE49-F238E27FC236}">
                <a16:creationId xmlns:a16="http://schemas.microsoft.com/office/drawing/2014/main" id="{956114D0-E028-4B92-9E42-B13D08F55BB0}"/>
              </a:ext>
            </a:extLst>
          </p:cNvPr>
          <p:cNvSpPr txBox="1">
            <a:spLocks noChangeArrowheads="1"/>
          </p:cNvSpPr>
          <p:nvPr/>
        </p:nvSpPr>
        <p:spPr bwMode="auto">
          <a:xfrm>
            <a:off x="10170370" y="923209"/>
            <a:ext cx="159213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sz="1800" b="1" dirty="0">
                <a:highlight>
                  <a:srgbClr val="FFFF00"/>
                </a:highlight>
              </a:rPr>
              <a:t>Manual pg. 19</a:t>
            </a:r>
          </a:p>
        </p:txBody>
      </p:sp>
      <p:sp>
        <p:nvSpPr>
          <p:cNvPr id="5" name="TextBox 4">
            <a:extLst>
              <a:ext uri="{FF2B5EF4-FFF2-40B4-BE49-F238E27FC236}">
                <a16:creationId xmlns:a16="http://schemas.microsoft.com/office/drawing/2014/main" id="{07F27F73-60AE-460B-BBC0-D5D76F49E21C}"/>
              </a:ext>
            </a:extLst>
          </p:cNvPr>
          <p:cNvSpPr txBox="1"/>
          <p:nvPr/>
        </p:nvSpPr>
        <p:spPr>
          <a:xfrm>
            <a:off x="5215935" y="5571385"/>
            <a:ext cx="6546574" cy="954107"/>
          </a:xfrm>
          <a:prstGeom prst="rect">
            <a:avLst/>
          </a:prstGeom>
          <a:solidFill>
            <a:schemeClr val="accent1">
              <a:lumMod val="25000"/>
              <a:lumOff val="75000"/>
            </a:schemeClr>
          </a:solidFill>
        </p:spPr>
        <p:txBody>
          <a:bodyPr wrap="square" rtlCol="0">
            <a:spAutoFit/>
          </a:bodyPr>
          <a:lstStyle/>
          <a:p>
            <a:r>
              <a:rPr lang="en-US" sz="1400" i="1" dirty="0">
                <a:solidFill>
                  <a:srgbClr val="002060"/>
                </a:solidFill>
              </a:rPr>
              <a:t>**Note to CTC- the next section of slides discuss test security violations, both procedural and serious. Please be sure to emphasize the ones that have occurred before on your campus. Please also emphasize that not completing the seating chart in its entirety, both part I and II, is considered an irregularity.</a:t>
            </a:r>
          </a:p>
        </p:txBody>
      </p:sp>
    </p:spTree>
    <p:custDataLst>
      <p:tags r:id="rId1"/>
    </p:custDataLst>
    <p:extLst>
      <p:ext uri="{BB962C8B-B14F-4D97-AF65-F5344CB8AC3E}">
        <p14:creationId xmlns:p14="http://schemas.microsoft.com/office/powerpoint/2010/main" val="32223118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29"/>
        <p:cNvGrpSpPr/>
        <p:nvPr/>
      </p:nvGrpSpPr>
      <p:grpSpPr>
        <a:xfrm>
          <a:off x="0" y="0"/>
          <a:ext cx="0" cy="0"/>
          <a:chOff x="0" y="0"/>
          <a:chExt cx="0" cy="0"/>
        </a:xfrm>
      </p:grpSpPr>
      <p:sp>
        <p:nvSpPr>
          <p:cNvPr id="9" name="Title 12">
            <a:extLst>
              <a:ext uri="{FF2B5EF4-FFF2-40B4-BE49-F238E27FC236}">
                <a16:creationId xmlns:a16="http://schemas.microsoft.com/office/drawing/2014/main" id="{A9CABF84-6FF5-4BD6-B977-5A984F42D6D5}"/>
              </a:ext>
            </a:extLst>
          </p:cNvPr>
          <p:cNvSpPr>
            <a:spLocks noGrp="1"/>
          </p:cNvSpPr>
          <p:nvPr>
            <p:ph type="title"/>
          </p:nvPr>
        </p:nvSpPr>
        <p:spPr>
          <a:xfrm>
            <a:off x="429491" y="332508"/>
            <a:ext cx="11333018" cy="1082354"/>
          </a:xfrm>
          <a:solidFill>
            <a:schemeClr val="tx1"/>
          </a:solidFill>
        </p:spPr>
        <p:txBody>
          <a:bodyPr>
            <a:normAutofit fontScale="90000"/>
          </a:bodyPr>
          <a:lstStyle/>
          <a:p>
            <a:br>
              <a:rPr lang="en-US" b="1" dirty="0">
                <a:latin typeface="+mn-lt"/>
              </a:rPr>
            </a:br>
            <a:br>
              <a:rPr lang="en-US" b="1" dirty="0">
                <a:latin typeface="+mn-lt"/>
              </a:rPr>
            </a:br>
            <a:r>
              <a:rPr lang="en-US" b="1" dirty="0">
                <a:latin typeface="+mn-lt"/>
              </a:rPr>
              <a:t>STAAR Manual Review: </a:t>
            </a:r>
            <a:r>
              <a:rPr lang="en-US" b="1" dirty="0"/>
              <a:t>Test Security-Technology Used During Assessments</a:t>
            </a:r>
            <a:br>
              <a:rPr lang="en-US" sz="2800" dirty="0">
                <a:solidFill>
                  <a:schemeClr val="accent1">
                    <a:satMod val="150000"/>
                  </a:schemeClr>
                </a:solidFill>
              </a:rPr>
            </a:br>
            <a:br>
              <a:rPr lang="en-US" dirty="0">
                <a:solidFill>
                  <a:schemeClr val="accent1">
                    <a:satMod val="150000"/>
                  </a:schemeClr>
                </a:solidFill>
              </a:rPr>
            </a:br>
            <a:endParaRPr lang="en-US" b="1" dirty="0">
              <a:latin typeface="+mn-lt"/>
            </a:endParaRPr>
          </a:p>
        </p:txBody>
      </p:sp>
      <p:sp>
        <p:nvSpPr>
          <p:cNvPr id="12" name="Content Placeholder 13">
            <a:extLst>
              <a:ext uri="{FF2B5EF4-FFF2-40B4-BE49-F238E27FC236}">
                <a16:creationId xmlns:a16="http://schemas.microsoft.com/office/drawing/2014/main" id="{5300750A-8EEF-448B-87A7-6DDDF8A07037}"/>
              </a:ext>
            </a:extLst>
          </p:cNvPr>
          <p:cNvSpPr>
            <a:spLocks noGrp="1"/>
          </p:cNvSpPr>
          <p:nvPr>
            <p:ph idx="1"/>
          </p:nvPr>
        </p:nvSpPr>
        <p:spPr>
          <a:xfrm>
            <a:off x="429491" y="1539552"/>
            <a:ext cx="11333018" cy="5152193"/>
          </a:xfrm>
        </p:spPr>
        <p:txBody>
          <a:bodyPr>
            <a:noAutofit/>
          </a:bodyPr>
          <a:lstStyle/>
          <a:p>
            <a:pPr marL="45720" indent="0">
              <a:buClrTx/>
              <a:buNone/>
            </a:pPr>
            <a:r>
              <a:rPr lang="en-US" sz="1800" dirty="0">
                <a:solidFill>
                  <a:schemeClr val="tx1"/>
                </a:solidFill>
              </a:rPr>
              <a:t>Test administrators must actively monitor the use of the technology, including technology-based accommodations, during an assessment. For a device or software to be considered appropriate for state assessment use, it must: </a:t>
            </a:r>
          </a:p>
          <a:p>
            <a:pPr>
              <a:buClrTx/>
            </a:pPr>
            <a:r>
              <a:rPr lang="en-US" sz="1800" dirty="0">
                <a:solidFill>
                  <a:schemeClr val="tx1"/>
                </a:solidFill>
              </a:rPr>
              <a:t>be set in a mode that locks the user into a specific software program; </a:t>
            </a:r>
          </a:p>
          <a:p>
            <a:pPr>
              <a:buClrTx/>
            </a:pPr>
            <a:r>
              <a:rPr lang="en-US" sz="1800" dirty="0">
                <a:solidFill>
                  <a:schemeClr val="tx1"/>
                </a:solidFill>
              </a:rPr>
              <a:t>block the user from accessing functionality that may violate test security, such as </a:t>
            </a:r>
          </a:p>
          <a:p>
            <a:pPr lvl="1">
              <a:buClrTx/>
              <a:buFont typeface="Wingdings" panose="05000000000000000000" pitchFamily="2" charset="2"/>
              <a:buChar char="ü"/>
            </a:pPr>
            <a:r>
              <a:rPr lang="en-US" sz="1600" dirty="0">
                <a:solidFill>
                  <a:schemeClr val="tx1"/>
                </a:solidFill>
              </a:rPr>
              <a:t>The ability to send secure test content (e.g., messages, captured images, videos); </a:t>
            </a:r>
          </a:p>
          <a:p>
            <a:pPr lvl="1">
              <a:buClrTx/>
              <a:buFont typeface="Wingdings" panose="05000000000000000000" pitchFamily="2" charset="2"/>
              <a:buChar char="ü"/>
            </a:pPr>
            <a:r>
              <a:rPr lang="en-US" sz="1600" dirty="0">
                <a:solidFill>
                  <a:schemeClr val="tx1"/>
                </a:solidFill>
              </a:rPr>
              <a:t>the ability to send or receive any person-to-person communication about secure test content (e.g., chat, video); and</a:t>
            </a:r>
          </a:p>
          <a:p>
            <a:pPr lvl="1">
              <a:buClrTx/>
              <a:buFont typeface="Wingdings" panose="05000000000000000000" pitchFamily="2" charset="2"/>
              <a:buChar char="ü"/>
            </a:pPr>
            <a:r>
              <a:rPr lang="en-US" sz="1600" dirty="0">
                <a:solidFill>
                  <a:schemeClr val="tx1"/>
                </a:solidFill>
              </a:rPr>
              <a:t>the ability to save secure test content. </a:t>
            </a:r>
          </a:p>
          <a:p>
            <a:pPr marL="45720" indent="0">
              <a:buClrTx/>
              <a:buNone/>
            </a:pPr>
            <a:r>
              <a:rPr lang="en-US" sz="1800" dirty="0">
                <a:solidFill>
                  <a:schemeClr val="tx1"/>
                </a:solidFill>
              </a:rPr>
              <a:t>When using applications on a tablet, laptop, or desktop computer, districts must ensure the application does not provide functionality that compromises the content being assessed.</a:t>
            </a:r>
            <a:endParaRPr lang="en-US" altLang="en-US" sz="1800" dirty="0">
              <a:solidFill>
                <a:schemeClr val="tx1"/>
              </a:solidFill>
            </a:endParaRPr>
          </a:p>
        </p:txBody>
      </p:sp>
      <p:sp>
        <p:nvSpPr>
          <p:cNvPr id="13" name="TextBox 12">
            <a:extLst>
              <a:ext uri="{FF2B5EF4-FFF2-40B4-BE49-F238E27FC236}">
                <a16:creationId xmlns:a16="http://schemas.microsoft.com/office/drawing/2014/main" id="{956114D0-E028-4B92-9E42-B13D08F55BB0}"/>
              </a:ext>
            </a:extLst>
          </p:cNvPr>
          <p:cNvSpPr txBox="1">
            <a:spLocks noChangeArrowheads="1"/>
          </p:cNvSpPr>
          <p:nvPr/>
        </p:nvSpPr>
        <p:spPr bwMode="auto">
          <a:xfrm>
            <a:off x="9805182" y="923209"/>
            <a:ext cx="19573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sz="1800" b="1" dirty="0">
                <a:highlight>
                  <a:srgbClr val="FFFF00"/>
                </a:highlight>
              </a:rPr>
              <a:t>Manual pg. 20-21</a:t>
            </a:r>
          </a:p>
        </p:txBody>
      </p:sp>
    </p:spTree>
    <p:custDataLst>
      <p:tags r:id="rId1"/>
    </p:custDataLst>
    <p:extLst>
      <p:ext uri="{BB962C8B-B14F-4D97-AF65-F5344CB8AC3E}">
        <p14:creationId xmlns:p14="http://schemas.microsoft.com/office/powerpoint/2010/main" val="33618126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29"/>
        <p:cNvGrpSpPr/>
        <p:nvPr/>
      </p:nvGrpSpPr>
      <p:grpSpPr>
        <a:xfrm>
          <a:off x="0" y="0"/>
          <a:ext cx="0" cy="0"/>
          <a:chOff x="0" y="0"/>
          <a:chExt cx="0" cy="0"/>
        </a:xfrm>
      </p:grpSpPr>
      <p:sp>
        <p:nvSpPr>
          <p:cNvPr id="9" name="Title 12">
            <a:extLst>
              <a:ext uri="{FF2B5EF4-FFF2-40B4-BE49-F238E27FC236}">
                <a16:creationId xmlns:a16="http://schemas.microsoft.com/office/drawing/2014/main" id="{A9CABF84-6FF5-4BD6-B977-5A984F42D6D5}"/>
              </a:ext>
            </a:extLst>
          </p:cNvPr>
          <p:cNvSpPr>
            <a:spLocks noGrp="1"/>
          </p:cNvSpPr>
          <p:nvPr>
            <p:ph type="title"/>
          </p:nvPr>
        </p:nvSpPr>
        <p:spPr>
          <a:xfrm>
            <a:off x="429491" y="332508"/>
            <a:ext cx="11333018" cy="1082354"/>
          </a:xfrm>
          <a:solidFill>
            <a:schemeClr val="tx1"/>
          </a:solidFill>
        </p:spPr>
        <p:txBody>
          <a:bodyPr>
            <a:normAutofit fontScale="90000"/>
          </a:bodyPr>
          <a:lstStyle/>
          <a:p>
            <a:br>
              <a:rPr lang="en-US" b="1" dirty="0">
                <a:latin typeface="+mn-lt"/>
              </a:rPr>
            </a:br>
            <a:br>
              <a:rPr lang="en-US" b="1" dirty="0">
                <a:latin typeface="+mn-lt"/>
              </a:rPr>
            </a:br>
            <a:r>
              <a:rPr lang="en-US" b="1" dirty="0">
                <a:latin typeface="+mn-lt"/>
              </a:rPr>
              <a:t>STAAR Manual Review: </a:t>
            </a:r>
            <a:r>
              <a:rPr lang="en-US" b="1" dirty="0"/>
              <a:t>Test Security-Serious Irregularities</a:t>
            </a:r>
            <a:br>
              <a:rPr lang="en-US" sz="2800" dirty="0">
                <a:solidFill>
                  <a:schemeClr val="accent1">
                    <a:satMod val="150000"/>
                  </a:schemeClr>
                </a:solidFill>
              </a:rPr>
            </a:br>
            <a:br>
              <a:rPr lang="en-US" dirty="0">
                <a:solidFill>
                  <a:schemeClr val="accent1">
                    <a:satMod val="150000"/>
                  </a:schemeClr>
                </a:solidFill>
              </a:rPr>
            </a:br>
            <a:endParaRPr lang="en-US" b="1" dirty="0">
              <a:latin typeface="+mn-lt"/>
            </a:endParaRPr>
          </a:p>
        </p:txBody>
      </p:sp>
      <p:sp>
        <p:nvSpPr>
          <p:cNvPr id="13" name="TextBox 12">
            <a:extLst>
              <a:ext uri="{FF2B5EF4-FFF2-40B4-BE49-F238E27FC236}">
                <a16:creationId xmlns:a16="http://schemas.microsoft.com/office/drawing/2014/main" id="{956114D0-E028-4B92-9E42-B13D08F55BB0}"/>
              </a:ext>
            </a:extLst>
          </p:cNvPr>
          <p:cNvSpPr txBox="1">
            <a:spLocks noChangeArrowheads="1"/>
          </p:cNvSpPr>
          <p:nvPr/>
        </p:nvSpPr>
        <p:spPr bwMode="auto">
          <a:xfrm>
            <a:off x="9579444" y="923209"/>
            <a:ext cx="20029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sz="1800" b="1" dirty="0">
                <a:highlight>
                  <a:srgbClr val="FFFF00"/>
                </a:highlight>
              </a:rPr>
              <a:t>Manual pg. 21-22</a:t>
            </a:r>
          </a:p>
        </p:txBody>
      </p:sp>
      <p:sp>
        <p:nvSpPr>
          <p:cNvPr id="7" name="Content Placeholder 13">
            <a:extLst>
              <a:ext uri="{FF2B5EF4-FFF2-40B4-BE49-F238E27FC236}">
                <a16:creationId xmlns:a16="http://schemas.microsoft.com/office/drawing/2014/main" id="{B4B283CE-8B64-4801-8AF3-AB4F3627A7DD}"/>
              </a:ext>
            </a:extLst>
          </p:cNvPr>
          <p:cNvSpPr>
            <a:spLocks noGrp="1"/>
          </p:cNvSpPr>
          <p:nvPr>
            <p:ph idx="1"/>
          </p:nvPr>
        </p:nvSpPr>
        <p:spPr>
          <a:xfrm>
            <a:off x="429491" y="1571331"/>
            <a:ext cx="11333018" cy="4972084"/>
          </a:xfrm>
        </p:spPr>
        <p:txBody>
          <a:bodyPr>
            <a:noAutofit/>
          </a:bodyPr>
          <a:lstStyle/>
          <a:p>
            <a:pPr marL="342888" lvl="1" indent="0">
              <a:spcAft>
                <a:spcPts val="900"/>
              </a:spcAft>
              <a:buNone/>
              <a:defRPr/>
            </a:pPr>
            <a:r>
              <a:rPr lang="en-US" sz="1800" dirty="0">
                <a:solidFill>
                  <a:schemeClr val="tx1"/>
                </a:solidFill>
              </a:rPr>
              <a:t>Serious Irregularities can result in the individual(s) responsible being referred to the TEA Educator Certification and Standards Division for consideration of disciplinary action.  Conduct that constitutes a serious testing irregularity may include, but is not limited to, the following:  </a:t>
            </a:r>
          </a:p>
          <a:p>
            <a:pPr lvl="3">
              <a:spcAft>
                <a:spcPts val="450"/>
              </a:spcAft>
              <a:buClrTx/>
              <a:buFont typeface="Arial" panose="020B0604020202020204" pitchFamily="34" charset="0"/>
              <a:buChar char="•"/>
              <a:defRPr/>
            </a:pPr>
            <a:r>
              <a:rPr lang="en-US" sz="1800" dirty="0">
                <a:solidFill>
                  <a:schemeClr val="tx1"/>
                </a:solidFill>
                <a:ea typeface="Verdana" pitchFamily="34" charset="0"/>
                <a:cs typeface="Verdana" pitchFamily="34" charset="0"/>
              </a:rPr>
              <a:t>directly OR indirectly assisting students with responses to test questions</a:t>
            </a:r>
          </a:p>
          <a:p>
            <a:pPr lvl="3">
              <a:spcAft>
                <a:spcPts val="900"/>
              </a:spcAft>
              <a:buClrTx/>
              <a:buFont typeface="Arial" panose="020B0604020202020204" pitchFamily="34" charset="0"/>
              <a:buChar char="•"/>
              <a:defRPr/>
            </a:pPr>
            <a:r>
              <a:rPr lang="en-US" sz="1800" dirty="0">
                <a:solidFill>
                  <a:schemeClr val="tx1"/>
                </a:solidFill>
                <a:ea typeface="Verdana" pitchFamily="34" charset="0"/>
                <a:cs typeface="Verdana" pitchFamily="34" charset="0"/>
              </a:rPr>
              <a:t>tampering with student responses </a:t>
            </a:r>
          </a:p>
          <a:p>
            <a:pPr lvl="3">
              <a:spcAft>
                <a:spcPts val="900"/>
              </a:spcAft>
              <a:buClrTx/>
              <a:buFont typeface="Arial" panose="020B0604020202020204" pitchFamily="34" charset="0"/>
              <a:buChar char="•"/>
              <a:defRPr/>
            </a:pPr>
            <a:r>
              <a:rPr lang="en-US" sz="1800" dirty="0">
                <a:solidFill>
                  <a:schemeClr val="tx1"/>
                </a:solidFill>
                <a:ea typeface="Verdana" pitchFamily="34" charset="0"/>
                <a:cs typeface="Verdana" pitchFamily="34" charset="0"/>
              </a:rPr>
              <a:t>viewing secure test content before, during, or after an assessment unless specifically authorized to do so</a:t>
            </a:r>
          </a:p>
          <a:p>
            <a:pPr lvl="3">
              <a:spcAft>
                <a:spcPts val="900"/>
              </a:spcAft>
              <a:buClrTx/>
              <a:buFont typeface="Arial" panose="020B0604020202020204" pitchFamily="34" charset="0"/>
              <a:buChar char="•"/>
              <a:defRPr/>
            </a:pPr>
            <a:r>
              <a:rPr lang="en-US" sz="1800" dirty="0">
                <a:solidFill>
                  <a:schemeClr val="tx1"/>
                </a:solidFill>
                <a:ea typeface="Verdana" pitchFamily="34" charset="0"/>
                <a:cs typeface="Verdana" pitchFamily="34" charset="0"/>
              </a:rPr>
              <a:t>discussing or disclosing secure test content or student responses</a:t>
            </a:r>
          </a:p>
          <a:p>
            <a:pPr lvl="3">
              <a:spcAft>
                <a:spcPts val="900"/>
              </a:spcAft>
              <a:buClrTx/>
              <a:buFont typeface="Arial" panose="020B0604020202020204" pitchFamily="34" charset="0"/>
              <a:buChar char="•"/>
              <a:defRPr/>
            </a:pPr>
            <a:r>
              <a:rPr lang="en-US" sz="1800" dirty="0">
                <a:solidFill>
                  <a:schemeClr val="tx1"/>
                </a:solidFill>
                <a:ea typeface="Verdana" pitchFamily="34" charset="0"/>
                <a:cs typeface="Verdana" pitchFamily="34" charset="0"/>
              </a:rPr>
              <a:t>scoring students’ tests, either formally or informally</a:t>
            </a:r>
          </a:p>
          <a:p>
            <a:pPr lvl="3">
              <a:spcAft>
                <a:spcPts val="900"/>
              </a:spcAft>
              <a:buClrTx/>
              <a:buFont typeface="Arial" panose="020B0604020202020204" pitchFamily="34" charset="0"/>
              <a:buChar char="•"/>
              <a:defRPr/>
            </a:pPr>
            <a:r>
              <a:rPr lang="en-US" sz="1800" dirty="0">
                <a:solidFill>
                  <a:schemeClr val="tx1"/>
                </a:solidFill>
                <a:ea typeface="Verdana" pitchFamily="34" charset="0"/>
                <a:cs typeface="Verdana" pitchFamily="34" charset="0"/>
              </a:rPr>
              <a:t>duplicating, recording, or electronically capturing confidential test content unless specifically authorized to do so</a:t>
            </a:r>
          </a:p>
          <a:p>
            <a:pPr lvl="3">
              <a:spcAft>
                <a:spcPts val="900"/>
              </a:spcAft>
              <a:buClrTx/>
              <a:buFont typeface="Arial" panose="020B0604020202020204" pitchFamily="34" charset="0"/>
              <a:buChar char="•"/>
              <a:defRPr/>
            </a:pPr>
            <a:r>
              <a:rPr lang="en-US" sz="1800" dirty="0">
                <a:solidFill>
                  <a:schemeClr val="tx1"/>
                </a:solidFill>
                <a:ea typeface="Verdana" pitchFamily="34" charset="0"/>
                <a:cs typeface="Verdana" pitchFamily="34" charset="0"/>
              </a:rPr>
              <a:t>failing to report to an appropriate authority that an individual engaged in any of the events listed previously or in any other serious violation of security and confidentiality  </a:t>
            </a:r>
          </a:p>
        </p:txBody>
      </p:sp>
    </p:spTree>
    <p:custDataLst>
      <p:tags r:id="rId1"/>
    </p:custDataLst>
    <p:extLst>
      <p:ext uri="{BB962C8B-B14F-4D97-AF65-F5344CB8AC3E}">
        <p14:creationId xmlns:p14="http://schemas.microsoft.com/office/powerpoint/2010/main" val="1917528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29"/>
        <p:cNvGrpSpPr/>
        <p:nvPr/>
      </p:nvGrpSpPr>
      <p:grpSpPr>
        <a:xfrm>
          <a:off x="0" y="0"/>
          <a:ext cx="0" cy="0"/>
          <a:chOff x="0" y="0"/>
          <a:chExt cx="0" cy="0"/>
        </a:xfrm>
      </p:grpSpPr>
      <p:sp>
        <p:nvSpPr>
          <p:cNvPr id="9" name="Title 12">
            <a:extLst>
              <a:ext uri="{FF2B5EF4-FFF2-40B4-BE49-F238E27FC236}">
                <a16:creationId xmlns:a16="http://schemas.microsoft.com/office/drawing/2014/main" id="{A9CABF84-6FF5-4BD6-B977-5A984F42D6D5}"/>
              </a:ext>
            </a:extLst>
          </p:cNvPr>
          <p:cNvSpPr>
            <a:spLocks noGrp="1"/>
          </p:cNvSpPr>
          <p:nvPr>
            <p:ph type="title"/>
          </p:nvPr>
        </p:nvSpPr>
        <p:spPr>
          <a:xfrm>
            <a:off x="429491" y="332508"/>
            <a:ext cx="11333018" cy="1082354"/>
          </a:xfrm>
          <a:solidFill>
            <a:schemeClr val="tx1"/>
          </a:solidFill>
        </p:spPr>
        <p:txBody>
          <a:bodyPr>
            <a:normAutofit fontScale="90000"/>
          </a:bodyPr>
          <a:lstStyle/>
          <a:p>
            <a:br>
              <a:rPr lang="en-US" b="1" dirty="0">
                <a:latin typeface="+mn-lt"/>
              </a:rPr>
            </a:br>
            <a:br>
              <a:rPr lang="en-US" b="1" dirty="0">
                <a:latin typeface="+mn-lt"/>
              </a:rPr>
            </a:br>
            <a:r>
              <a:rPr lang="en-US" b="1" dirty="0">
                <a:latin typeface="+mn-lt"/>
              </a:rPr>
              <a:t>STAAR Manual Review: </a:t>
            </a:r>
            <a:r>
              <a:rPr lang="en-US" b="1" dirty="0"/>
              <a:t>Test Security-Procedural Irregularities</a:t>
            </a:r>
            <a:br>
              <a:rPr lang="en-US" sz="2800" dirty="0">
                <a:solidFill>
                  <a:schemeClr val="accent1">
                    <a:satMod val="150000"/>
                  </a:schemeClr>
                </a:solidFill>
              </a:rPr>
            </a:br>
            <a:br>
              <a:rPr lang="en-US" dirty="0">
                <a:solidFill>
                  <a:schemeClr val="accent1">
                    <a:satMod val="150000"/>
                  </a:schemeClr>
                </a:solidFill>
              </a:rPr>
            </a:br>
            <a:endParaRPr lang="en-US" b="1" dirty="0">
              <a:latin typeface="+mn-lt"/>
            </a:endParaRPr>
          </a:p>
        </p:txBody>
      </p:sp>
      <p:sp>
        <p:nvSpPr>
          <p:cNvPr id="13" name="TextBox 12">
            <a:extLst>
              <a:ext uri="{FF2B5EF4-FFF2-40B4-BE49-F238E27FC236}">
                <a16:creationId xmlns:a16="http://schemas.microsoft.com/office/drawing/2014/main" id="{956114D0-E028-4B92-9E42-B13D08F55BB0}"/>
              </a:ext>
            </a:extLst>
          </p:cNvPr>
          <p:cNvSpPr txBox="1">
            <a:spLocks noChangeArrowheads="1"/>
          </p:cNvSpPr>
          <p:nvPr/>
        </p:nvSpPr>
        <p:spPr bwMode="auto">
          <a:xfrm>
            <a:off x="9579444" y="923209"/>
            <a:ext cx="20029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sz="1800" b="1" dirty="0">
                <a:highlight>
                  <a:srgbClr val="FFFF00"/>
                </a:highlight>
              </a:rPr>
              <a:t>Manual pg. 21-25</a:t>
            </a:r>
          </a:p>
        </p:txBody>
      </p:sp>
      <p:sp>
        <p:nvSpPr>
          <p:cNvPr id="7" name="Content Placeholder 13">
            <a:extLst>
              <a:ext uri="{FF2B5EF4-FFF2-40B4-BE49-F238E27FC236}">
                <a16:creationId xmlns:a16="http://schemas.microsoft.com/office/drawing/2014/main" id="{B4B283CE-8B64-4801-8AF3-AB4F3627A7DD}"/>
              </a:ext>
            </a:extLst>
          </p:cNvPr>
          <p:cNvSpPr>
            <a:spLocks noGrp="1"/>
          </p:cNvSpPr>
          <p:nvPr>
            <p:ph idx="1"/>
          </p:nvPr>
        </p:nvSpPr>
        <p:spPr>
          <a:xfrm>
            <a:off x="429491" y="1571331"/>
            <a:ext cx="11333018" cy="4972084"/>
          </a:xfrm>
        </p:spPr>
        <p:txBody>
          <a:bodyPr>
            <a:noAutofit/>
          </a:bodyPr>
          <a:lstStyle/>
          <a:p>
            <a:pPr marL="342888" lvl="1" indent="0">
              <a:spcAft>
                <a:spcPts val="900"/>
              </a:spcAft>
              <a:buNone/>
              <a:defRPr/>
            </a:pPr>
            <a:r>
              <a:rPr lang="en-US" dirty="0">
                <a:solidFill>
                  <a:schemeClr val="tx1"/>
                </a:solidFill>
              </a:rPr>
              <a:t>Procedural irregularities are less severe, more common, and typically the result of minor deviations in testing procedures.  Some examples of procedural irregularities include: </a:t>
            </a:r>
          </a:p>
          <a:p>
            <a:pPr lvl="3">
              <a:spcAft>
                <a:spcPts val="450"/>
              </a:spcAft>
              <a:buClrTx/>
              <a:buFont typeface="Arial" panose="020B0604020202020204" pitchFamily="34" charset="0"/>
              <a:buChar char="•"/>
              <a:defRPr/>
            </a:pPr>
            <a:r>
              <a:rPr lang="en-US" sz="2000" dirty="0">
                <a:solidFill>
                  <a:schemeClr val="tx1"/>
                </a:solidFill>
                <a:ea typeface="Verdana" pitchFamily="34" charset="0"/>
                <a:cs typeface="Verdana" pitchFamily="34" charset="0"/>
              </a:rPr>
              <a:t>Monitoring errors</a:t>
            </a:r>
          </a:p>
          <a:p>
            <a:pPr lvl="3">
              <a:spcAft>
                <a:spcPts val="900"/>
              </a:spcAft>
              <a:buClrTx/>
              <a:buFont typeface="Arial" panose="020B0604020202020204" pitchFamily="34" charset="0"/>
              <a:buChar char="•"/>
              <a:defRPr/>
            </a:pPr>
            <a:r>
              <a:rPr lang="en-US" sz="2000" dirty="0">
                <a:solidFill>
                  <a:schemeClr val="tx1"/>
                </a:solidFill>
                <a:ea typeface="Verdana" pitchFamily="34" charset="0"/>
                <a:cs typeface="Verdana" pitchFamily="34" charset="0"/>
              </a:rPr>
              <a:t>Eligibility errors</a:t>
            </a:r>
          </a:p>
          <a:p>
            <a:pPr lvl="3">
              <a:spcAft>
                <a:spcPts val="900"/>
              </a:spcAft>
              <a:buClrTx/>
              <a:buFont typeface="Arial" panose="020B0604020202020204" pitchFamily="34" charset="0"/>
              <a:buChar char="•"/>
              <a:defRPr/>
            </a:pPr>
            <a:r>
              <a:rPr lang="en-US" sz="2000" dirty="0">
                <a:solidFill>
                  <a:schemeClr val="tx1"/>
                </a:solidFill>
                <a:ea typeface="Verdana" pitchFamily="34" charset="0"/>
                <a:cs typeface="Verdana" pitchFamily="34" charset="0"/>
              </a:rPr>
              <a:t>Accommodation errors</a:t>
            </a:r>
          </a:p>
          <a:p>
            <a:pPr lvl="3">
              <a:spcAft>
                <a:spcPts val="900"/>
              </a:spcAft>
              <a:buClrTx/>
              <a:buFont typeface="Arial" panose="020B0604020202020204" pitchFamily="34" charset="0"/>
              <a:buChar char="•"/>
              <a:defRPr/>
            </a:pPr>
            <a:r>
              <a:rPr lang="en-US" sz="2000" dirty="0">
                <a:solidFill>
                  <a:schemeClr val="tx1"/>
                </a:solidFill>
                <a:ea typeface="Verdana" pitchFamily="34" charset="0"/>
                <a:cs typeface="Verdana" pitchFamily="34" charset="0"/>
              </a:rPr>
              <a:t>Improper accounting for secure materials</a:t>
            </a:r>
          </a:p>
          <a:p>
            <a:pPr lvl="3">
              <a:spcAft>
                <a:spcPts val="900"/>
              </a:spcAft>
              <a:buClrTx/>
              <a:buFont typeface="Arial" panose="020B0604020202020204" pitchFamily="34" charset="0"/>
              <a:buChar char="•"/>
              <a:defRPr/>
            </a:pPr>
            <a:r>
              <a:rPr lang="en-US" sz="2000" dirty="0">
                <a:solidFill>
                  <a:schemeClr val="tx1"/>
                </a:solidFill>
                <a:ea typeface="Verdana" pitchFamily="34" charset="0"/>
                <a:cs typeface="Verdana" pitchFamily="34" charset="0"/>
              </a:rPr>
              <a:t>Failure to read script verbatim</a:t>
            </a:r>
          </a:p>
          <a:p>
            <a:pPr lvl="3">
              <a:spcAft>
                <a:spcPts val="900"/>
              </a:spcAft>
              <a:buClrTx/>
              <a:buFont typeface="Arial" panose="020B0604020202020204" pitchFamily="34" charset="0"/>
              <a:buChar char="•"/>
              <a:defRPr/>
            </a:pPr>
            <a:r>
              <a:rPr lang="en-US" sz="2000" dirty="0">
                <a:solidFill>
                  <a:schemeClr val="tx1"/>
                </a:solidFill>
                <a:ea typeface="Verdana" pitchFamily="34" charset="0"/>
                <a:cs typeface="Verdana" pitchFamily="34" charset="0"/>
              </a:rPr>
              <a:t>Duplicating, recording, or electronically capturing confidential test content unless specifically authorized to do so</a:t>
            </a:r>
          </a:p>
          <a:p>
            <a:pPr lvl="3">
              <a:spcAft>
                <a:spcPts val="900"/>
              </a:spcAft>
              <a:buClrTx/>
              <a:buFont typeface="Arial" panose="020B0604020202020204" pitchFamily="34" charset="0"/>
              <a:buChar char="•"/>
              <a:defRPr/>
            </a:pPr>
            <a:r>
              <a:rPr lang="en-US" sz="2000" dirty="0">
                <a:solidFill>
                  <a:schemeClr val="tx1"/>
                </a:solidFill>
                <a:ea typeface="Verdana" pitchFamily="34" charset="0"/>
                <a:cs typeface="Verdana" pitchFamily="34" charset="0"/>
              </a:rPr>
              <a:t>Student permitted to test beyond allocated time </a:t>
            </a:r>
          </a:p>
          <a:p>
            <a:pPr lvl="3">
              <a:spcAft>
                <a:spcPts val="900"/>
              </a:spcAft>
              <a:buClrTx/>
              <a:buFont typeface="Arial" panose="020B0604020202020204" pitchFamily="34" charset="0"/>
              <a:buChar char="•"/>
              <a:defRPr/>
            </a:pPr>
            <a:r>
              <a:rPr lang="en-US" sz="2000" dirty="0">
                <a:solidFill>
                  <a:schemeClr val="tx1"/>
                </a:solidFill>
                <a:ea typeface="Verdana" pitchFamily="34" charset="0"/>
                <a:cs typeface="Verdana" pitchFamily="34" charset="0"/>
              </a:rPr>
              <a:t>Student issued test material or test tickets belonging to another student</a:t>
            </a:r>
          </a:p>
        </p:txBody>
      </p:sp>
    </p:spTree>
    <p:custDataLst>
      <p:tags r:id="rId1"/>
    </p:custDataLst>
    <p:extLst>
      <p:ext uri="{BB962C8B-B14F-4D97-AF65-F5344CB8AC3E}">
        <p14:creationId xmlns:p14="http://schemas.microsoft.com/office/powerpoint/2010/main" val="20938879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29"/>
        <p:cNvGrpSpPr/>
        <p:nvPr/>
      </p:nvGrpSpPr>
      <p:grpSpPr>
        <a:xfrm>
          <a:off x="0" y="0"/>
          <a:ext cx="0" cy="0"/>
          <a:chOff x="0" y="0"/>
          <a:chExt cx="0" cy="0"/>
        </a:xfrm>
      </p:grpSpPr>
      <p:sp>
        <p:nvSpPr>
          <p:cNvPr id="9" name="Title 12">
            <a:extLst>
              <a:ext uri="{FF2B5EF4-FFF2-40B4-BE49-F238E27FC236}">
                <a16:creationId xmlns:a16="http://schemas.microsoft.com/office/drawing/2014/main" id="{A9CABF84-6FF5-4BD6-B977-5A984F42D6D5}"/>
              </a:ext>
            </a:extLst>
          </p:cNvPr>
          <p:cNvSpPr>
            <a:spLocks noGrp="1"/>
          </p:cNvSpPr>
          <p:nvPr>
            <p:ph type="title"/>
          </p:nvPr>
        </p:nvSpPr>
        <p:spPr>
          <a:xfrm>
            <a:off x="429491" y="332508"/>
            <a:ext cx="11333018" cy="882143"/>
          </a:xfrm>
          <a:solidFill>
            <a:schemeClr val="tx1"/>
          </a:solidFill>
        </p:spPr>
        <p:txBody>
          <a:bodyPr>
            <a:normAutofit fontScale="90000"/>
          </a:bodyPr>
          <a:lstStyle/>
          <a:p>
            <a:br>
              <a:rPr lang="en-US" b="1" dirty="0">
                <a:latin typeface="+mn-lt"/>
              </a:rPr>
            </a:br>
            <a:br>
              <a:rPr lang="en-US" b="1" dirty="0">
                <a:latin typeface="+mn-lt"/>
              </a:rPr>
            </a:br>
            <a:r>
              <a:rPr lang="en-US" b="1" dirty="0">
                <a:latin typeface="+mn-lt"/>
              </a:rPr>
              <a:t>STAAR Manual Review: </a:t>
            </a:r>
            <a:r>
              <a:rPr lang="en-US" sz="2200" b="1" dirty="0"/>
              <a:t>Test Security-Effective Monitoring</a:t>
            </a:r>
            <a:br>
              <a:rPr lang="en-US" sz="2200" dirty="0">
                <a:solidFill>
                  <a:schemeClr val="accent1">
                    <a:satMod val="150000"/>
                  </a:schemeClr>
                </a:solidFill>
              </a:rPr>
            </a:br>
            <a:br>
              <a:rPr lang="en-US" dirty="0">
                <a:solidFill>
                  <a:schemeClr val="accent1">
                    <a:satMod val="150000"/>
                  </a:schemeClr>
                </a:solidFill>
              </a:rPr>
            </a:br>
            <a:endParaRPr lang="en-US" b="1" dirty="0">
              <a:latin typeface="+mn-lt"/>
            </a:endParaRPr>
          </a:p>
        </p:txBody>
      </p:sp>
      <p:sp>
        <p:nvSpPr>
          <p:cNvPr id="12" name="Content Placeholder 13">
            <a:extLst>
              <a:ext uri="{FF2B5EF4-FFF2-40B4-BE49-F238E27FC236}">
                <a16:creationId xmlns:a16="http://schemas.microsoft.com/office/drawing/2014/main" id="{5300750A-8EEF-448B-87A7-6DDDF8A07037}"/>
              </a:ext>
            </a:extLst>
          </p:cNvPr>
          <p:cNvSpPr>
            <a:spLocks noGrp="1"/>
          </p:cNvSpPr>
          <p:nvPr>
            <p:ph idx="1"/>
          </p:nvPr>
        </p:nvSpPr>
        <p:spPr>
          <a:xfrm>
            <a:off x="429491" y="1214651"/>
            <a:ext cx="11580539" cy="5643349"/>
          </a:xfrm>
        </p:spPr>
        <p:txBody>
          <a:bodyPr>
            <a:noAutofit/>
          </a:bodyPr>
          <a:lstStyle/>
          <a:p>
            <a:pPr>
              <a:buClrTx/>
              <a:buFont typeface="Arial" panose="020B0604020202020204" pitchFamily="34" charset="0"/>
              <a:buChar char="•"/>
            </a:pPr>
            <a:r>
              <a:rPr lang="en-US" sz="1800" kern="0" dirty="0">
                <a:solidFill>
                  <a:schemeClr val="tx1"/>
                </a:solidFill>
                <a:cs typeface="Times" pitchFamily="18" charset="0"/>
              </a:rPr>
              <a:t>A trained test administrator must be present in each testing room at all times during testing. There must be at least one test administrator for every 30 students.</a:t>
            </a:r>
          </a:p>
          <a:p>
            <a:pPr>
              <a:buClrTx/>
              <a:buFont typeface="Arial" panose="020B0604020202020204" pitchFamily="34" charset="0"/>
              <a:buChar char="•"/>
            </a:pPr>
            <a:r>
              <a:rPr lang="en-US" sz="1800" kern="0" dirty="0">
                <a:solidFill>
                  <a:schemeClr val="tx1"/>
                </a:solidFill>
                <a:cs typeface="Times" pitchFamily="18" charset="0"/>
              </a:rPr>
              <a:t>Never leave test materials unsupervised.</a:t>
            </a:r>
          </a:p>
          <a:p>
            <a:pPr>
              <a:buClrTx/>
              <a:buFont typeface="Arial" panose="020B0604020202020204" pitchFamily="34" charset="0"/>
              <a:buChar char="•"/>
            </a:pPr>
            <a:r>
              <a:rPr lang="en-US" altLang="en-US" sz="1800" dirty="0">
                <a:solidFill>
                  <a:schemeClr val="tx1"/>
                </a:solidFill>
              </a:rPr>
              <a:t>Move around the classroom and constantly observe the students.</a:t>
            </a:r>
          </a:p>
          <a:p>
            <a:pPr>
              <a:buClrTx/>
              <a:buFont typeface="Arial" panose="020B0604020202020204" pitchFamily="34" charset="0"/>
              <a:buChar char="•"/>
            </a:pPr>
            <a:r>
              <a:rPr lang="en-US" sz="1800" kern="0" dirty="0">
                <a:solidFill>
                  <a:schemeClr val="tx1"/>
                </a:solidFill>
                <a:cs typeface="Times" pitchFamily="18" charset="0"/>
              </a:rPr>
              <a:t>Ensure students understand there is not free time if they finish early. They may read a book or put their head down.</a:t>
            </a:r>
          </a:p>
          <a:p>
            <a:pPr>
              <a:buClrTx/>
              <a:buFont typeface="Arial" panose="020B0604020202020204" pitchFamily="34" charset="0"/>
              <a:buChar char="•"/>
            </a:pPr>
            <a:r>
              <a:rPr lang="en-US" altLang="en-US" sz="1800" dirty="0">
                <a:solidFill>
                  <a:schemeClr val="tx1"/>
                </a:solidFill>
              </a:rPr>
              <a:t>Maintain a </a:t>
            </a:r>
            <a:r>
              <a:rPr lang="en-US" altLang="en-US" sz="1800" b="1" dirty="0">
                <a:solidFill>
                  <a:schemeClr val="tx1"/>
                </a:solidFill>
              </a:rPr>
              <a:t>QUIET</a:t>
            </a:r>
            <a:r>
              <a:rPr lang="en-US" altLang="en-US" sz="1800" dirty="0">
                <a:solidFill>
                  <a:schemeClr val="tx1"/>
                </a:solidFill>
              </a:rPr>
              <a:t> testing environment the entire time (even if your class is finished).</a:t>
            </a:r>
          </a:p>
          <a:p>
            <a:pPr>
              <a:buClrTx/>
              <a:buFont typeface="Arial" panose="020B0604020202020204" pitchFamily="34" charset="0"/>
              <a:buChar char="•"/>
            </a:pPr>
            <a:r>
              <a:rPr lang="en-US" altLang="en-US" sz="1800" dirty="0">
                <a:solidFill>
                  <a:schemeClr val="tx1"/>
                </a:solidFill>
              </a:rPr>
              <a:t>Follow required accommodations/designated supports.</a:t>
            </a:r>
          </a:p>
          <a:p>
            <a:pPr>
              <a:buClrTx/>
              <a:buFont typeface="Arial" panose="020B0604020202020204" pitchFamily="34" charset="0"/>
              <a:buChar char="•"/>
            </a:pPr>
            <a:r>
              <a:rPr lang="en-US" sz="1800" kern="0" dirty="0">
                <a:solidFill>
                  <a:schemeClr val="tx1"/>
                </a:solidFill>
                <a:cs typeface="Times" pitchFamily="18" charset="0"/>
              </a:rPr>
              <a:t>Verbal/written reminders of time remaining to ensure student has time to record answers or answer sheet.</a:t>
            </a:r>
          </a:p>
          <a:p>
            <a:pPr>
              <a:buClrTx/>
              <a:buFont typeface="Arial" panose="020B0604020202020204" pitchFamily="34" charset="0"/>
              <a:buChar char="•"/>
            </a:pPr>
            <a:r>
              <a:rPr lang="en-US" altLang="en-US" sz="1800" dirty="0">
                <a:solidFill>
                  <a:schemeClr val="tx1"/>
                </a:solidFill>
              </a:rPr>
              <a:t>Check that students have appropriate answer sheet and test booklet.</a:t>
            </a:r>
          </a:p>
          <a:p>
            <a:pPr>
              <a:buClrTx/>
              <a:buFont typeface="Arial" panose="020B0604020202020204" pitchFamily="34" charset="0"/>
              <a:buChar char="•"/>
            </a:pPr>
            <a:r>
              <a:rPr lang="en-US" sz="1800" kern="0" dirty="0">
                <a:solidFill>
                  <a:schemeClr val="tx1"/>
                </a:solidFill>
                <a:cs typeface="Times" pitchFamily="18" charset="0"/>
              </a:rPr>
              <a:t>As soon as a student finishes testing, inspect answer document and if student did not bubble all answers say, “You have not recorded all of your answers on the answer document, please do so now.”</a:t>
            </a:r>
          </a:p>
          <a:p>
            <a:pPr>
              <a:buClrTx/>
              <a:buFont typeface="Arial" panose="020B0604020202020204" pitchFamily="34" charset="0"/>
              <a:buChar char="•"/>
            </a:pPr>
            <a:r>
              <a:rPr lang="en-US" altLang="en-US" sz="1800" kern="0" dirty="0">
                <a:solidFill>
                  <a:schemeClr val="tx1"/>
                </a:solidFill>
                <a:cs typeface="Times" pitchFamily="18" charset="0"/>
              </a:rPr>
              <a:t>Ensure that the tests of students testing online have been submitted prior to the student exiting the SOTP.</a:t>
            </a:r>
            <a:endParaRPr lang="en-US" altLang="en-US" sz="1800" dirty="0">
              <a:solidFill>
                <a:schemeClr val="tx1"/>
              </a:solidFill>
            </a:endParaRPr>
          </a:p>
          <a:p>
            <a:pPr>
              <a:buClrTx/>
              <a:buFont typeface="Arial" panose="020B0604020202020204" pitchFamily="34" charset="0"/>
              <a:buChar char="•"/>
            </a:pPr>
            <a:r>
              <a:rPr lang="en-US" altLang="en-US" sz="1800" dirty="0">
                <a:solidFill>
                  <a:schemeClr val="tx1"/>
                </a:solidFill>
              </a:rPr>
              <a:t>Check for cell phones and electronic devices.</a:t>
            </a:r>
          </a:p>
          <a:p>
            <a:pPr>
              <a:buClrTx/>
              <a:buFont typeface="Arial" panose="020B0604020202020204" pitchFamily="34" charset="0"/>
              <a:buChar char="•"/>
            </a:pPr>
            <a:r>
              <a:rPr lang="en-US" altLang="en-US" sz="1800" dirty="0">
                <a:solidFill>
                  <a:schemeClr val="tx1"/>
                </a:solidFill>
              </a:rPr>
              <a:t>***Staff Members SHOULD NOT be on electronic devices as well.</a:t>
            </a:r>
          </a:p>
        </p:txBody>
      </p:sp>
      <p:sp>
        <p:nvSpPr>
          <p:cNvPr id="13" name="TextBox 12">
            <a:extLst>
              <a:ext uri="{FF2B5EF4-FFF2-40B4-BE49-F238E27FC236}">
                <a16:creationId xmlns:a16="http://schemas.microsoft.com/office/drawing/2014/main" id="{956114D0-E028-4B92-9E42-B13D08F55BB0}"/>
              </a:ext>
            </a:extLst>
          </p:cNvPr>
          <p:cNvSpPr txBox="1">
            <a:spLocks noChangeArrowheads="1"/>
          </p:cNvSpPr>
          <p:nvPr/>
        </p:nvSpPr>
        <p:spPr bwMode="auto">
          <a:xfrm>
            <a:off x="9606738" y="588914"/>
            <a:ext cx="20029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sz="1800" b="1" dirty="0">
                <a:highlight>
                  <a:srgbClr val="FFFF00"/>
                </a:highlight>
              </a:rPr>
              <a:t>Manual pgs. 21-25</a:t>
            </a:r>
          </a:p>
        </p:txBody>
      </p:sp>
    </p:spTree>
    <p:custDataLst>
      <p:tags r:id="rId1"/>
    </p:custDataLst>
    <p:extLst>
      <p:ext uri="{BB962C8B-B14F-4D97-AF65-F5344CB8AC3E}">
        <p14:creationId xmlns:p14="http://schemas.microsoft.com/office/powerpoint/2010/main" val="13496934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29"/>
        <p:cNvGrpSpPr/>
        <p:nvPr/>
      </p:nvGrpSpPr>
      <p:grpSpPr>
        <a:xfrm>
          <a:off x="0" y="0"/>
          <a:ext cx="0" cy="0"/>
          <a:chOff x="0" y="0"/>
          <a:chExt cx="0" cy="0"/>
        </a:xfrm>
      </p:grpSpPr>
      <p:sp>
        <p:nvSpPr>
          <p:cNvPr id="5" name="Title 1">
            <a:extLst>
              <a:ext uri="{FF2B5EF4-FFF2-40B4-BE49-F238E27FC236}">
                <a16:creationId xmlns:a16="http://schemas.microsoft.com/office/drawing/2014/main" id="{81CF812A-90EB-467D-9965-9BE4C10B9A8D}"/>
              </a:ext>
            </a:extLst>
          </p:cNvPr>
          <p:cNvSpPr txBox="1">
            <a:spLocks/>
          </p:cNvSpPr>
          <p:nvPr/>
        </p:nvSpPr>
        <p:spPr>
          <a:xfrm>
            <a:off x="1132764" y="887104"/>
            <a:ext cx="10044752" cy="3002508"/>
          </a:xfrm>
          <a:prstGeom prst="rect">
            <a:avLst/>
          </a:prstGeom>
          <a:solidFill>
            <a:schemeClr val="accent2"/>
          </a:solidFill>
          <a:ln w="38100">
            <a:solidFill>
              <a:srgbClr val="CC0000"/>
            </a:solidFill>
          </a:ln>
        </p:spPr>
        <p:txBody>
          <a:bodyPr anchor="b"/>
          <a:lstStyle>
            <a:lvl1pPr algn="l" rtl="0" eaLnBrk="0" fontAlgn="base" hangingPunct="0">
              <a:lnSpc>
                <a:spcPct val="85000"/>
              </a:lnSpc>
              <a:spcBef>
                <a:spcPct val="0"/>
              </a:spcBef>
              <a:spcAft>
                <a:spcPct val="0"/>
              </a:spcAft>
              <a:defRPr sz="4800" kern="1200" spc="-50">
                <a:solidFill>
                  <a:srgbClr val="FFFFFF"/>
                </a:solidFill>
                <a:latin typeface="+mj-lt"/>
                <a:ea typeface="+mj-ea"/>
                <a:cs typeface="+mj-cs"/>
              </a:defRPr>
            </a:lvl1pPr>
            <a:lvl2pPr algn="l" rtl="0" eaLnBrk="0" fontAlgn="base" hangingPunct="0">
              <a:lnSpc>
                <a:spcPct val="85000"/>
              </a:lnSpc>
              <a:spcBef>
                <a:spcPct val="0"/>
              </a:spcBef>
              <a:spcAft>
                <a:spcPct val="0"/>
              </a:spcAft>
              <a:defRPr sz="4800">
                <a:solidFill>
                  <a:srgbClr val="FFFFFF"/>
                </a:solidFill>
                <a:latin typeface="Calibri Light" panose="020F0302020204030204" pitchFamily="34" charset="0"/>
              </a:defRPr>
            </a:lvl2pPr>
            <a:lvl3pPr algn="l" rtl="0" eaLnBrk="0" fontAlgn="base" hangingPunct="0">
              <a:lnSpc>
                <a:spcPct val="85000"/>
              </a:lnSpc>
              <a:spcBef>
                <a:spcPct val="0"/>
              </a:spcBef>
              <a:spcAft>
                <a:spcPct val="0"/>
              </a:spcAft>
              <a:defRPr sz="4800">
                <a:solidFill>
                  <a:srgbClr val="FFFFFF"/>
                </a:solidFill>
                <a:latin typeface="Calibri Light" panose="020F0302020204030204" pitchFamily="34" charset="0"/>
              </a:defRPr>
            </a:lvl3pPr>
            <a:lvl4pPr algn="l" rtl="0" eaLnBrk="0" fontAlgn="base" hangingPunct="0">
              <a:lnSpc>
                <a:spcPct val="85000"/>
              </a:lnSpc>
              <a:spcBef>
                <a:spcPct val="0"/>
              </a:spcBef>
              <a:spcAft>
                <a:spcPct val="0"/>
              </a:spcAft>
              <a:defRPr sz="4800">
                <a:solidFill>
                  <a:srgbClr val="FFFFFF"/>
                </a:solidFill>
                <a:latin typeface="Calibri Light" panose="020F0302020204030204" pitchFamily="34" charset="0"/>
              </a:defRPr>
            </a:lvl4pPr>
            <a:lvl5pPr algn="l" rtl="0" eaLnBrk="0" fontAlgn="base" hangingPunct="0">
              <a:lnSpc>
                <a:spcPct val="85000"/>
              </a:lnSpc>
              <a:spcBef>
                <a:spcPct val="0"/>
              </a:spcBef>
              <a:spcAft>
                <a:spcPct val="0"/>
              </a:spcAft>
              <a:defRPr sz="4800">
                <a:solidFill>
                  <a:srgbClr val="FFFFFF"/>
                </a:solidFill>
                <a:latin typeface="Calibri Light" panose="020F0302020204030204" pitchFamily="34" charset="0"/>
              </a:defRPr>
            </a:lvl5pPr>
            <a:lvl6pPr marL="457200" algn="l" rtl="0" fontAlgn="base">
              <a:lnSpc>
                <a:spcPct val="85000"/>
              </a:lnSpc>
              <a:spcBef>
                <a:spcPct val="0"/>
              </a:spcBef>
              <a:spcAft>
                <a:spcPct val="0"/>
              </a:spcAft>
              <a:defRPr sz="4800">
                <a:solidFill>
                  <a:srgbClr val="FFFFFF"/>
                </a:solidFill>
                <a:latin typeface="Calibri Light" panose="020F0302020204030204" pitchFamily="34" charset="0"/>
              </a:defRPr>
            </a:lvl6pPr>
            <a:lvl7pPr marL="914400" algn="l" rtl="0" fontAlgn="base">
              <a:lnSpc>
                <a:spcPct val="85000"/>
              </a:lnSpc>
              <a:spcBef>
                <a:spcPct val="0"/>
              </a:spcBef>
              <a:spcAft>
                <a:spcPct val="0"/>
              </a:spcAft>
              <a:defRPr sz="4800">
                <a:solidFill>
                  <a:srgbClr val="FFFFFF"/>
                </a:solidFill>
                <a:latin typeface="Calibri Light" panose="020F0302020204030204" pitchFamily="34" charset="0"/>
              </a:defRPr>
            </a:lvl7pPr>
            <a:lvl8pPr marL="1371600" algn="l" rtl="0" fontAlgn="base">
              <a:lnSpc>
                <a:spcPct val="85000"/>
              </a:lnSpc>
              <a:spcBef>
                <a:spcPct val="0"/>
              </a:spcBef>
              <a:spcAft>
                <a:spcPct val="0"/>
              </a:spcAft>
              <a:defRPr sz="4800">
                <a:solidFill>
                  <a:srgbClr val="FFFFFF"/>
                </a:solidFill>
                <a:latin typeface="Calibri Light" panose="020F0302020204030204" pitchFamily="34" charset="0"/>
              </a:defRPr>
            </a:lvl8pPr>
            <a:lvl9pPr marL="1828800" algn="l" rtl="0" fontAlgn="base">
              <a:lnSpc>
                <a:spcPct val="85000"/>
              </a:lnSpc>
              <a:spcBef>
                <a:spcPct val="0"/>
              </a:spcBef>
              <a:spcAft>
                <a:spcPct val="0"/>
              </a:spcAft>
              <a:defRPr sz="4800">
                <a:solidFill>
                  <a:srgbClr val="FFFFFF"/>
                </a:solidFill>
                <a:latin typeface="Calibri Light" panose="020F0302020204030204" pitchFamily="34" charset="0"/>
              </a:defRPr>
            </a:lvl9pPr>
          </a:lstStyle>
          <a:p>
            <a:pPr algn="ctr" eaLnBrk="1" fontAlgn="auto" hangingPunct="1">
              <a:spcAft>
                <a:spcPts val="0"/>
              </a:spcAft>
              <a:defRPr/>
            </a:pPr>
            <a:r>
              <a:rPr lang="en-US" sz="5000" b="1" dirty="0">
                <a:solidFill>
                  <a:schemeClr val="tx1"/>
                </a:solidFill>
              </a:rPr>
              <a:t>All Irregularities should be reported to your campus TC immediately, do not wait until testing is over. </a:t>
            </a:r>
            <a:br>
              <a:rPr lang="en-US" sz="1876" dirty="0">
                <a:solidFill>
                  <a:schemeClr val="accent1">
                    <a:satMod val="150000"/>
                  </a:schemeClr>
                </a:solidFill>
              </a:rPr>
            </a:br>
            <a:endParaRPr lang="en-US" sz="1876" dirty="0">
              <a:solidFill>
                <a:schemeClr val="accent1">
                  <a:satMod val="150000"/>
                </a:schemeClr>
              </a:solidFill>
            </a:endParaRPr>
          </a:p>
        </p:txBody>
      </p:sp>
    </p:spTree>
    <p:custDataLst>
      <p:tags r:id="rId1"/>
    </p:custDataLst>
    <p:extLst>
      <p:ext uri="{BB962C8B-B14F-4D97-AF65-F5344CB8AC3E}">
        <p14:creationId xmlns:p14="http://schemas.microsoft.com/office/powerpoint/2010/main" val="6339754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29"/>
        <p:cNvGrpSpPr/>
        <p:nvPr/>
      </p:nvGrpSpPr>
      <p:grpSpPr>
        <a:xfrm>
          <a:off x="0" y="0"/>
          <a:ext cx="0" cy="0"/>
          <a:chOff x="0" y="0"/>
          <a:chExt cx="0" cy="0"/>
        </a:xfrm>
      </p:grpSpPr>
      <p:sp>
        <p:nvSpPr>
          <p:cNvPr id="9" name="Title 12">
            <a:extLst>
              <a:ext uri="{FF2B5EF4-FFF2-40B4-BE49-F238E27FC236}">
                <a16:creationId xmlns:a16="http://schemas.microsoft.com/office/drawing/2014/main" id="{A9CABF84-6FF5-4BD6-B977-5A984F42D6D5}"/>
              </a:ext>
            </a:extLst>
          </p:cNvPr>
          <p:cNvSpPr>
            <a:spLocks noGrp="1"/>
          </p:cNvSpPr>
          <p:nvPr>
            <p:ph type="title"/>
          </p:nvPr>
        </p:nvSpPr>
        <p:spPr>
          <a:xfrm>
            <a:off x="429491" y="332508"/>
            <a:ext cx="11333018" cy="1082354"/>
          </a:xfrm>
          <a:solidFill>
            <a:schemeClr val="tx1"/>
          </a:solidFill>
        </p:spPr>
        <p:txBody>
          <a:bodyPr>
            <a:normAutofit fontScale="90000"/>
          </a:bodyPr>
          <a:lstStyle/>
          <a:p>
            <a:br>
              <a:rPr lang="en-US" b="1" dirty="0">
                <a:latin typeface="+mn-lt"/>
              </a:rPr>
            </a:br>
            <a:r>
              <a:rPr lang="en-US" b="1" dirty="0">
                <a:latin typeface="+mn-lt"/>
              </a:rPr>
              <a:t>STAAR Manual Review: </a:t>
            </a:r>
            <a:r>
              <a:rPr lang="en-US" b="1" dirty="0"/>
              <a:t>Test Security and Confidentiality-Penalties for Violation of  Security</a:t>
            </a:r>
            <a:br>
              <a:rPr lang="en-US" dirty="0">
                <a:solidFill>
                  <a:schemeClr val="accent1">
                    <a:satMod val="150000"/>
                  </a:schemeClr>
                </a:solidFill>
              </a:rPr>
            </a:br>
            <a:endParaRPr lang="en-US" b="1" dirty="0">
              <a:latin typeface="+mn-lt"/>
            </a:endParaRPr>
          </a:p>
        </p:txBody>
      </p:sp>
      <p:sp>
        <p:nvSpPr>
          <p:cNvPr id="10" name="Content Placeholder 13">
            <a:extLst>
              <a:ext uri="{FF2B5EF4-FFF2-40B4-BE49-F238E27FC236}">
                <a16:creationId xmlns:a16="http://schemas.microsoft.com/office/drawing/2014/main" id="{99998A00-7F7A-4F5F-A41A-FB9A33A02E41}"/>
              </a:ext>
            </a:extLst>
          </p:cNvPr>
          <p:cNvSpPr>
            <a:spLocks noGrp="1"/>
          </p:cNvSpPr>
          <p:nvPr>
            <p:ph idx="1"/>
          </p:nvPr>
        </p:nvSpPr>
        <p:spPr>
          <a:xfrm>
            <a:off x="429491" y="1661266"/>
            <a:ext cx="11333018" cy="4864225"/>
          </a:xfrm>
        </p:spPr>
        <p:txBody>
          <a:bodyPr>
            <a:noAutofit/>
          </a:bodyPr>
          <a:lstStyle/>
          <a:p>
            <a:pPr marL="0" indent="0">
              <a:spcBef>
                <a:spcPts val="0"/>
              </a:spcBef>
              <a:spcAft>
                <a:spcPts val="900"/>
              </a:spcAft>
              <a:buClrTx/>
              <a:buNone/>
              <a:defRPr/>
            </a:pPr>
            <a:r>
              <a:rPr lang="en-US" sz="1600" dirty="0">
                <a:solidFill>
                  <a:schemeClr val="tx1"/>
                </a:solidFill>
              </a:rPr>
              <a:t>As indicated in TAC, §249.15, any person who violates, assists in the violation of, or solicits another to violate or assist in the violation of test security or confidentiality, as well as any person who fails to report such a violation or fails to cooperate with a TEA investigation, is subject to the following penalties:</a:t>
            </a:r>
          </a:p>
          <a:p>
            <a:pPr marL="685777" indent="-342888">
              <a:spcBef>
                <a:spcPts val="0"/>
              </a:spcBef>
              <a:spcAft>
                <a:spcPts val="900"/>
              </a:spcAft>
              <a:buClrTx/>
              <a:buFont typeface="Arial" panose="020B0604020202020204" pitchFamily="34" charset="0"/>
              <a:buChar char="•"/>
              <a:defRPr/>
            </a:pPr>
            <a:r>
              <a:rPr lang="en-US" sz="1600" dirty="0">
                <a:solidFill>
                  <a:schemeClr val="tx1"/>
                </a:solidFill>
              </a:rPr>
              <a:t>placement of </a:t>
            </a:r>
            <a:r>
              <a:rPr lang="en-US" sz="1600" b="1" dirty="0">
                <a:solidFill>
                  <a:schemeClr val="tx1"/>
                </a:solidFill>
              </a:rPr>
              <a:t>restrictions</a:t>
            </a:r>
            <a:r>
              <a:rPr lang="en-US" sz="1600" dirty="0">
                <a:solidFill>
                  <a:schemeClr val="tx1"/>
                </a:solidFill>
              </a:rPr>
              <a:t> on the issuance, renewal, or holding of a certificate, either indefinitely or for a set term;</a:t>
            </a:r>
          </a:p>
          <a:p>
            <a:pPr marL="685777" indent="-342888">
              <a:spcBef>
                <a:spcPts val="0"/>
              </a:spcBef>
              <a:spcAft>
                <a:spcPts val="900"/>
              </a:spcAft>
              <a:buClrTx/>
              <a:buFont typeface="Arial" panose="020B0604020202020204" pitchFamily="34" charset="0"/>
              <a:buChar char="•"/>
              <a:defRPr/>
            </a:pPr>
            <a:r>
              <a:rPr lang="en-US" sz="1600" dirty="0">
                <a:solidFill>
                  <a:schemeClr val="tx1"/>
                </a:solidFill>
              </a:rPr>
              <a:t>issuance of an inscribed or non-inscribed </a:t>
            </a:r>
            <a:r>
              <a:rPr lang="en-US" sz="1600" b="1" dirty="0">
                <a:solidFill>
                  <a:schemeClr val="tx1"/>
                </a:solidFill>
              </a:rPr>
              <a:t>reprimand;</a:t>
            </a:r>
          </a:p>
          <a:p>
            <a:pPr marL="685777" indent="-342888">
              <a:spcBef>
                <a:spcPts val="0"/>
              </a:spcBef>
              <a:spcAft>
                <a:spcPts val="900"/>
              </a:spcAft>
              <a:buClrTx/>
              <a:buFont typeface="Arial" panose="020B0604020202020204" pitchFamily="34" charset="0"/>
              <a:buChar char="•"/>
              <a:defRPr/>
            </a:pPr>
            <a:r>
              <a:rPr lang="en-US" sz="1600" b="1" dirty="0">
                <a:solidFill>
                  <a:schemeClr val="tx1"/>
                </a:solidFill>
              </a:rPr>
              <a:t>suspension</a:t>
            </a:r>
            <a:r>
              <a:rPr lang="en-US" sz="1600" dirty="0">
                <a:solidFill>
                  <a:schemeClr val="tx1"/>
                </a:solidFill>
              </a:rPr>
              <a:t> of a certificate for a set term or issuance of a probated suspension for a set term; or</a:t>
            </a:r>
          </a:p>
          <a:p>
            <a:pPr marL="685777" indent="-342888">
              <a:spcBef>
                <a:spcPts val="0"/>
              </a:spcBef>
              <a:spcAft>
                <a:spcPts val="900"/>
              </a:spcAft>
              <a:buClrTx/>
              <a:buFont typeface="Arial" panose="020B0604020202020204" pitchFamily="34" charset="0"/>
              <a:buChar char="•"/>
              <a:defRPr/>
            </a:pPr>
            <a:r>
              <a:rPr lang="en-US" sz="1600" b="1" dirty="0">
                <a:solidFill>
                  <a:schemeClr val="tx1"/>
                </a:solidFill>
              </a:rPr>
              <a:t>revocation</a:t>
            </a:r>
            <a:r>
              <a:rPr lang="en-US" sz="1600" dirty="0">
                <a:solidFill>
                  <a:schemeClr val="tx1"/>
                </a:solidFill>
              </a:rPr>
              <a:t> or </a:t>
            </a:r>
            <a:r>
              <a:rPr lang="en-US" sz="1600" b="1" dirty="0">
                <a:solidFill>
                  <a:schemeClr val="tx1"/>
                </a:solidFill>
              </a:rPr>
              <a:t>cancellation</a:t>
            </a:r>
            <a:r>
              <a:rPr lang="en-US" sz="1600" dirty="0">
                <a:solidFill>
                  <a:schemeClr val="tx1"/>
                </a:solidFill>
              </a:rPr>
              <a:t>, which includes accepting the surrender of, a certificate without opportunity for reapplication for a set term or permanently; or</a:t>
            </a:r>
          </a:p>
          <a:p>
            <a:pPr marL="685777" indent="-342888">
              <a:spcBef>
                <a:spcPts val="0"/>
              </a:spcBef>
              <a:spcAft>
                <a:spcPts val="900"/>
              </a:spcAft>
              <a:buClrTx/>
              <a:buFont typeface="Arial" panose="020B0604020202020204" pitchFamily="34" charset="0"/>
              <a:buChar char="•"/>
              <a:defRPr/>
            </a:pPr>
            <a:r>
              <a:rPr lang="en-US" sz="1600" dirty="0">
                <a:solidFill>
                  <a:schemeClr val="tx1"/>
                </a:solidFill>
              </a:rPr>
              <a:t>imposition of any additional conditions or restrictions upon a certificate that the SBEC deems necessary to facilitate the rehabilitation and professional development of the educator or to protect students, parents of students, school personnel, or school officials. </a:t>
            </a:r>
          </a:p>
          <a:p>
            <a:pPr marL="0" indent="0">
              <a:spcBef>
                <a:spcPts val="0"/>
              </a:spcBef>
              <a:spcAft>
                <a:spcPts val="900"/>
              </a:spcAft>
              <a:buClrTx/>
              <a:buNone/>
              <a:defRPr/>
            </a:pPr>
            <a:r>
              <a:rPr lang="en-US" sz="1600" dirty="0">
                <a:solidFill>
                  <a:schemeClr val="tx1"/>
                </a:solidFill>
              </a:rPr>
              <a:t>As stated in the TEC, §39.0303, Secure Assessment Instruments, Criminal Penalty,  A person commits an offense if:</a:t>
            </a:r>
          </a:p>
          <a:p>
            <a:pPr marL="685777" indent="-342888">
              <a:spcBef>
                <a:spcPts val="0"/>
              </a:spcBef>
              <a:spcAft>
                <a:spcPts val="900"/>
              </a:spcAft>
              <a:buClrTx/>
              <a:buFont typeface="Arial" panose="020B0604020202020204" pitchFamily="34" charset="0"/>
              <a:buChar char="•"/>
              <a:defRPr/>
            </a:pPr>
            <a:r>
              <a:rPr lang="en-US" sz="1600" dirty="0">
                <a:solidFill>
                  <a:schemeClr val="tx1"/>
                </a:solidFill>
              </a:rPr>
              <a:t>the person intentionally discloses the contents of any portion of a secure assessment instrument developed or administered under this subchapter, including the answer to any item in the assessment instrument; and </a:t>
            </a:r>
          </a:p>
          <a:p>
            <a:pPr marL="685777" indent="-342888">
              <a:spcBef>
                <a:spcPts val="0"/>
              </a:spcBef>
              <a:spcAft>
                <a:spcPts val="900"/>
              </a:spcAft>
              <a:buClrTx/>
              <a:buFont typeface="Arial" panose="020B0604020202020204" pitchFamily="34" charset="0"/>
              <a:buChar char="•"/>
              <a:defRPr/>
            </a:pPr>
            <a:r>
              <a:rPr lang="en-US" sz="1600" dirty="0">
                <a:solidFill>
                  <a:schemeClr val="tx1"/>
                </a:solidFill>
              </a:rPr>
              <a:t>the disclosure affects or is likely to affect the individual performance of one or more students on the assessment instrument. </a:t>
            </a:r>
          </a:p>
          <a:p>
            <a:pPr marL="685777" indent="-342888">
              <a:spcBef>
                <a:spcPts val="0"/>
              </a:spcBef>
              <a:spcAft>
                <a:spcPts val="900"/>
              </a:spcAft>
              <a:buClrTx/>
              <a:buFont typeface="Arial" panose="020B0604020202020204" pitchFamily="34" charset="0"/>
              <a:buChar char="•"/>
              <a:defRPr/>
            </a:pPr>
            <a:r>
              <a:rPr lang="en-US" sz="1600" b="1" dirty="0">
                <a:solidFill>
                  <a:schemeClr val="tx1"/>
                </a:solidFill>
              </a:rPr>
              <a:t>An offense under this section is a Class C misdemeanor. </a:t>
            </a:r>
          </a:p>
        </p:txBody>
      </p:sp>
      <p:sp>
        <p:nvSpPr>
          <p:cNvPr id="5" name="TextBox 4">
            <a:extLst>
              <a:ext uri="{FF2B5EF4-FFF2-40B4-BE49-F238E27FC236}">
                <a16:creationId xmlns:a16="http://schemas.microsoft.com/office/drawing/2014/main" id="{311C3D9A-7A8F-46E7-A29D-D4EBBC56591B}"/>
              </a:ext>
            </a:extLst>
          </p:cNvPr>
          <p:cNvSpPr txBox="1">
            <a:spLocks noChangeArrowheads="1"/>
          </p:cNvSpPr>
          <p:nvPr/>
        </p:nvSpPr>
        <p:spPr bwMode="auto">
          <a:xfrm>
            <a:off x="9866047" y="332508"/>
            <a:ext cx="20029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sz="1800" b="1" dirty="0">
                <a:highlight>
                  <a:srgbClr val="FFFF00"/>
                </a:highlight>
              </a:rPr>
              <a:t>Manual pg. 26-27</a:t>
            </a:r>
          </a:p>
        </p:txBody>
      </p:sp>
    </p:spTree>
    <p:custDataLst>
      <p:tags r:id="rId1"/>
    </p:custDataLst>
    <p:extLst>
      <p:ext uri="{BB962C8B-B14F-4D97-AF65-F5344CB8AC3E}">
        <p14:creationId xmlns:p14="http://schemas.microsoft.com/office/powerpoint/2010/main" val="1619216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29"/>
        <p:cNvGrpSpPr/>
        <p:nvPr/>
      </p:nvGrpSpPr>
      <p:grpSpPr>
        <a:xfrm>
          <a:off x="0" y="0"/>
          <a:ext cx="0" cy="0"/>
          <a:chOff x="0" y="0"/>
          <a:chExt cx="0" cy="0"/>
        </a:xfrm>
      </p:grpSpPr>
      <p:sp>
        <p:nvSpPr>
          <p:cNvPr id="9" name="Title 12">
            <a:extLst>
              <a:ext uri="{FF2B5EF4-FFF2-40B4-BE49-F238E27FC236}">
                <a16:creationId xmlns:a16="http://schemas.microsoft.com/office/drawing/2014/main" id="{A9CABF84-6FF5-4BD6-B977-5A984F42D6D5}"/>
              </a:ext>
            </a:extLst>
          </p:cNvPr>
          <p:cNvSpPr>
            <a:spLocks noGrp="1"/>
          </p:cNvSpPr>
          <p:nvPr>
            <p:ph type="title"/>
          </p:nvPr>
        </p:nvSpPr>
        <p:spPr>
          <a:xfrm>
            <a:off x="429491" y="332508"/>
            <a:ext cx="11333018" cy="850638"/>
          </a:xfrm>
          <a:solidFill>
            <a:schemeClr val="tx1"/>
          </a:solidFill>
        </p:spPr>
        <p:txBody>
          <a:bodyPr>
            <a:normAutofit fontScale="90000"/>
          </a:bodyPr>
          <a:lstStyle/>
          <a:p>
            <a:br>
              <a:rPr lang="en-US" b="1" dirty="0">
                <a:latin typeface="+mn-lt"/>
              </a:rPr>
            </a:br>
            <a:r>
              <a:rPr lang="en-US" b="1" dirty="0">
                <a:latin typeface="+mn-lt"/>
              </a:rPr>
              <a:t>STAAR Manual Review: </a:t>
            </a:r>
            <a:r>
              <a:rPr lang="en-US" b="1" dirty="0"/>
              <a:t>Online Testing</a:t>
            </a:r>
            <a:br>
              <a:rPr lang="en-US" dirty="0">
                <a:solidFill>
                  <a:schemeClr val="accent1">
                    <a:satMod val="150000"/>
                  </a:schemeClr>
                </a:solidFill>
              </a:rPr>
            </a:br>
            <a:endParaRPr lang="en-US" b="1" dirty="0">
              <a:latin typeface="+mn-lt"/>
            </a:endParaRPr>
          </a:p>
        </p:txBody>
      </p:sp>
      <p:sp>
        <p:nvSpPr>
          <p:cNvPr id="13" name="TextBox 12">
            <a:extLst>
              <a:ext uri="{FF2B5EF4-FFF2-40B4-BE49-F238E27FC236}">
                <a16:creationId xmlns:a16="http://schemas.microsoft.com/office/drawing/2014/main" id="{956114D0-E028-4B92-9E42-B13D08F55BB0}"/>
              </a:ext>
            </a:extLst>
          </p:cNvPr>
          <p:cNvSpPr txBox="1">
            <a:spLocks noChangeArrowheads="1"/>
          </p:cNvSpPr>
          <p:nvPr/>
        </p:nvSpPr>
        <p:spPr bwMode="auto">
          <a:xfrm>
            <a:off x="9803557" y="745747"/>
            <a:ext cx="20029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sz="1800" b="1" dirty="0">
                <a:highlight>
                  <a:srgbClr val="FFFF00"/>
                </a:highlight>
              </a:rPr>
              <a:t>Manual pg. 30-32</a:t>
            </a:r>
          </a:p>
        </p:txBody>
      </p:sp>
      <p:sp>
        <p:nvSpPr>
          <p:cNvPr id="5" name="Rectangle 4">
            <a:extLst>
              <a:ext uri="{FF2B5EF4-FFF2-40B4-BE49-F238E27FC236}">
                <a16:creationId xmlns:a16="http://schemas.microsoft.com/office/drawing/2014/main" id="{515E9F58-BF78-4259-850F-8A6702DD31F7}"/>
              </a:ext>
            </a:extLst>
          </p:cNvPr>
          <p:cNvSpPr/>
          <p:nvPr/>
        </p:nvSpPr>
        <p:spPr>
          <a:xfrm>
            <a:off x="429490" y="1385861"/>
            <a:ext cx="10911799" cy="3784113"/>
          </a:xfrm>
          <a:prstGeom prst="rect">
            <a:avLst/>
          </a:prstGeom>
        </p:spPr>
        <p:txBody>
          <a:bodyPr wrap="square">
            <a:spAutoFit/>
          </a:bodyPr>
          <a:lstStyle/>
          <a:p>
            <a:r>
              <a:rPr lang="en-US" sz="1999" dirty="0"/>
              <a:t>Preparing for Online Testing </a:t>
            </a:r>
          </a:p>
          <a:p>
            <a:pPr marL="285664" indent="-285664">
              <a:buFont typeface="Arial" panose="020B0604020202020204" pitchFamily="34" charset="0"/>
              <a:buChar char="•"/>
            </a:pPr>
            <a:r>
              <a:rPr lang="en-US" sz="1999" dirty="0"/>
              <a:t>Be prepared to aid your campus coordinator in preparing materials for testing if you are asked to do so. </a:t>
            </a:r>
          </a:p>
          <a:p>
            <a:pPr marL="285664" indent="-285664">
              <a:buFont typeface="Arial" panose="020B0604020202020204" pitchFamily="34" charset="0"/>
              <a:buChar char="•"/>
            </a:pPr>
            <a:r>
              <a:rPr lang="en-US" sz="1999" dirty="0"/>
              <a:t>Ensure that students have reviewed the student tutorial for the online testing system. A web-based tutorial is available at: </a:t>
            </a:r>
            <a:r>
              <a:rPr lang="en-US" dirty="0"/>
              <a:t> </a:t>
            </a:r>
            <a:r>
              <a:rPr lang="en-US" dirty="0">
                <a:hlinkClick r:id="rId4"/>
              </a:rPr>
              <a:t>https://tx-tss.caltesting.org/inbrowser/</a:t>
            </a:r>
            <a:endParaRPr lang="en-US" sz="1999" dirty="0"/>
          </a:p>
          <a:p>
            <a:pPr marL="285664" indent="-285664">
              <a:buFont typeface="Arial" panose="020B0604020202020204" pitchFamily="34" charset="0"/>
              <a:buChar char="•"/>
            </a:pPr>
            <a:r>
              <a:rPr lang="en-US" sz="1999" dirty="0"/>
              <a:t>Campus coordinators must generate and print student test tickets at least one day before the test administration. </a:t>
            </a:r>
          </a:p>
          <a:p>
            <a:r>
              <a:rPr lang="en-US" sz="1999" dirty="0"/>
              <a:t>	-Student test tickets contain the unique username, password, and Session ID needed to log in to 	take the test, and, if applicable, information about embedded supports.</a:t>
            </a:r>
          </a:p>
          <a:p>
            <a:pPr marL="342797" indent="-342797">
              <a:buFont typeface="Arial" panose="020B0604020202020204" pitchFamily="34" charset="0"/>
              <a:buChar char="•"/>
            </a:pPr>
            <a:r>
              <a:rPr lang="en-US" sz="1999" dirty="0"/>
              <a:t>Student test tickets must be stored in a secure location prior to the test administration.</a:t>
            </a:r>
          </a:p>
          <a:p>
            <a:pPr marL="342797" indent="-342797">
              <a:buFont typeface="Arial" panose="020B0604020202020204" pitchFamily="34" charset="0"/>
              <a:buChar char="•"/>
            </a:pPr>
            <a:r>
              <a:rPr lang="en-US" sz="1999" dirty="0"/>
              <a:t>It is imperative to ensure students receive their correct ticket.  Be sure to have students review name and grade to ensure incorrect tickets are not given to students.</a:t>
            </a:r>
          </a:p>
        </p:txBody>
      </p:sp>
      <p:sp>
        <p:nvSpPr>
          <p:cNvPr id="6" name="TextBox 5">
            <a:extLst>
              <a:ext uri="{FF2B5EF4-FFF2-40B4-BE49-F238E27FC236}">
                <a16:creationId xmlns:a16="http://schemas.microsoft.com/office/drawing/2014/main" id="{BF2303D6-3C91-4318-96A6-67822711979B}"/>
              </a:ext>
            </a:extLst>
          </p:cNvPr>
          <p:cNvSpPr txBox="1"/>
          <p:nvPr/>
        </p:nvSpPr>
        <p:spPr>
          <a:xfrm>
            <a:off x="5130317" y="5183472"/>
            <a:ext cx="3400045" cy="1169551"/>
          </a:xfrm>
          <a:prstGeom prst="rect">
            <a:avLst/>
          </a:prstGeom>
          <a:solidFill>
            <a:schemeClr val="accent1">
              <a:lumMod val="25000"/>
              <a:lumOff val="75000"/>
            </a:schemeClr>
          </a:solidFill>
        </p:spPr>
        <p:txBody>
          <a:bodyPr wrap="square" rtlCol="0">
            <a:spAutoFit/>
          </a:bodyPr>
          <a:lstStyle/>
          <a:p>
            <a:pPr indent="-380886">
              <a:spcBef>
                <a:spcPts val="1000"/>
              </a:spcBef>
              <a:buClr>
                <a:srgbClr val="404040"/>
              </a:buClr>
            </a:pPr>
            <a:r>
              <a:rPr lang="en-US" sz="1400" dirty="0">
                <a:solidFill>
                  <a:srgbClr val="002060"/>
                </a:solidFill>
                <a:ea typeface="Calibri"/>
                <a:cs typeface="Calibri"/>
                <a:sym typeface="Calibri"/>
              </a:rPr>
              <a:t>**Note to CTC, </a:t>
            </a:r>
            <a:r>
              <a:rPr lang="en-US" sz="1400" dirty="0">
                <a:solidFill>
                  <a:srgbClr val="002060"/>
                </a:solidFill>
              </a:rPr>
              <a:t>Information on printing student test tickets can be found on our website under the Assessment Tab&gt;STAAR&gt;Navigating the ETS Online System for STAAR Testing</a:t>
            </a:r>
          </a:p>
        </p:txBody>
      </p:sp>
    </p:spTree>
    <p:custDataLst>
      <p:tags r:id="rId1"/>
    </p:custDataLst>
    <p:extLst>
      <p:ext uri="{BB962C8B-B14F-4D97-AF65-F5344CB8AC3E}">
        <p14:creationId xmlns:p14="http://schemas.microsoft.com/office/powerpoint/2010/main" val="19065760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29"/>
        <p:cNvGrpSpPr/>
        <p:nvPr/>
      </p:nvGrpSpPr>
      <p:grpSpPr>
        <a:xfrm>
          <a:off x="0" y="0"/>
          <a:ext cx="0" cy="0"/>
          <a:chOff x="0" y="0"/>
          <a:chExt cx="0" cy="0"/>
        </a:xfrm>
      </p:grpSpPr>
      <p:sp>
        <p:nvSpPr>
          <p:cNvPr id="9" name="Title 12">
            <a:extLst>
              <a:ext uri="{FF2B5EF4-FFF2-40B4-BE49-F238E27FC236}">
                <a16:creationId xmlns:a16="http://schemas.microsoft.com/office/drawing/2014/main" id="{A9CABF84-6FF5-4BD6-B977-5A984F42D6D5}"/>
              </a:ext>
            </a:extLst>
          </p:cNvPr>
          <p:cNvSpPr>
            <a:spLocks noGrp="1"/>
          </p:cNvSpPr>
          <p:nvPr>
            <p:ph type="title"/>
          </p:nvPr>
        </p:nvSpPr>
        <p:spPr>
          <a:xfrm>
            <a:off x="429491" y="332508"/>
            <a:ext cx="11333018" cy="1082354"/>
          </a:xfrm>
          <a:solidFill>
            <a:schemeClr val="tx1"/>
          </a:solidFill>
        </p:spPr>
        <p:txBody>
          <a:bodyPr>
            <a:normAutofit fontScale="90000"/>
          </a:bodyPr>
          <a:lstStyle/>
          <a:p>
            <a:br>
              <a:rPr lang="en-US" b="1" dirty="0">
                <a:latin typeface="+mn-lt"/>
              </a:rPr>
            </a:br>
            <a:br>
              <a:rPr lang="en-US" b="1" dirty="0">
                <a:latin typeface="+mn-lt"/>
              </a:rPr>
            </a:br>
            <a:r>
              <a:rPr lang="en-US" b="1" dirty="0">
                <a:latin typeface="+mn-lt"/>
              </a:rPr>
              <a:t>STAAR Manual Review: </a:t>
            </a:r>
            <a:r>
              <a:rPr lang="en-US" b="1" dirty="0"/>
              <a:t>Test Security-Seating Charts</a:t>
            </a:r>
            <a:br>
              <a:rPr lang="en-US" sz="2800" dirty="0">
                <a:solidFill>
                  <a:schemeClr val="accent1">
                    <a:satMod val="150000"/>
                  </a:schemeClr>
                </a:solidFill>
              </a:rPr>
            </a:br>
            <a:br>
              <a:rPr lang="en-US" dirty="0">
                <a:solidFill>
                  <a:schemeClr val="accent1">
                    <a:satMod val="150000"/>
                  </a:schemeClr>
                </a:solidFill>
              </a:rPr>
            </a:br>
            <a:endParaRPr lang="en-US" b="1" dirty="0">
              <a:latin typeface="+mn-lt"/>
            </a:endParaRPr>
          </a:p>
        </p:txBody>
      </p:sp>
      <p:sp>
        <p:nvSpPr>
          <p:cNvPr id="13" name="TextBox 12">
            <a:extLst>
              <a:ext uri="{FF2B5EF4-FFF2-40B4-BE49-F238E27FC236}">
                <a16:creationId xmlns:a16="http://schemas.microsoft.com/office/drawing/2014/main" id="{956114D0-E028-4B92-9E42-B13D08F55BB0}"/>
              </a:ext>
            </a:extLst>
          </p:cNvPr>
          <p:cNvSpPr txBox="1">
            <a:spLocks noChangeArrowheads="1"/>
          </p:cNvSpPr>
          <p:nvPr/>
        </p:nvSpPr>
        <p:spPr bwMode="auto">
          <a:xfrm>
            <a:off x="9376012" y="923209"/>
            <a:ext cx="22063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sz="1800" b="1" dirty="0">
                <a:highlight>
                  <a:srgbClr val="FFFF00"/>
                </a:highlight>
              </a:rPr>
              <a:t>Manual pg. 30 &amp; 34</a:t>
            </a:r>
          </a:p>
        </p:txBody>
      </p:sp>
      <p:sp>
        <p:nvSpPr>
          <p:cNvPr id="4" name="Rectangle 3">
            <a:extLst>
              <a:ext uri="{FF2B5EF4-FFF2-40B4-BE49-F238E27FC236}">
                <a16:creationId xmlns:a16="http://schemas.microsoft.com/office/drawing/2014/main" id="{62516283-E0F3-415F-BCE6-B5FF823593B2}"/>
              </a:ext>
            </a:extLst>
          </p:cNvPr>
          <p:cNvSpPr/>
          <p:nvPr/>
        </p:nvSpPr>
        <p:spPr>
          <a:xfrm>
            <a:off x="1094508" y="5934791"/>
            <a:ext cx="10986653" cy="646331"/>
          </a:xfrm>
          <a:prstGeom prst="rect">
            <a:avLst/>
          </a:prstGeom>
        </p:spPr>
        <p:txBody>
          <a:bodyPr wrap="square">
            <a:spAutoFit/>
          </a:bodyPr>
          <a:lstStyle/>
          <a:p>
            <a:r>
              <a:rPr lang="en-US" b="1" dirty="0">
                <a:solidFill>
                  <a:srgbClr val="FF0000"/>
                </a:solidFill>
              </a:rPr>
              <a:t>**Every class must submit a seating chart for each day of testing using the DISD General Seating Chart.   Failure to complete ALL portions of the seating chart is considered an irregularity.</a:t>
            </a:r>
            <a:endParaRPr lang="en-US" dirty="0"/>
          </a:p>
        </p:txBody>
      </p:sp>
      <p:sp>
        <p:nvSpPr>
          <p:cNvPr id="20" name="Rectangle 19">
            <a:extLst>
              <a:ext uri="{FF2B5EF4-FFF2-40B4-BE49-F238E27FC236}">
                <a16:creationId xmlns:a16="http://schemas.microsoft.com/office/drawing/2014/main" id="{C745CD66-223B-4ECF-942C-EE4F39B2EB99}"/>
              </a:ext>
            </a:extLst>
          </p:cNvPr>
          <p:cNvSpPr/>
          <p:nvPr/>
        </p:nvSpPr>
        <p:spPr>
          <a:xfrm>
            <a:off x="660554" y="1628507"/>
            <a:ext cx="4979971" cy="3600986"/>
          </a:xfrm>
          <a:prstGeom prst="rect">
            <a:avLst/>
          </a:prstGeom>
        </p:spPr>
        <p:txBody>
          <a:bodyPr wrap="square">
            <a:spAutoFit/>
          </a:bodyPr>
          <a:lstStyle/>
          <a:p>
            <a:pPr>
              <a:buClr>
                <a:schemeClr val="tx1"/>
              </a:buClr>
            </a:pPr>
            <a:r>
              <a:rPr lang="en-US" sz="2000" b="1" dirty="0"/>
              <a:t>Seating Chart Reminders:</a:t>
            </a:r>
          </a:p>
          <a:p>
            <a:pPr>
              <a:lnSpc>
                <a:spcPct val="80000"/>
              </a:lnSpc>
              <a:buClrTx/>
              <a:buFont typeface="Arial" panose="020B0604020202020204" pitchFamily="34" charset="0"/>
              <a:buChar char="•"/>
            </a:pPr>
            <a:r>
              <a:rPr lang="en-US" altLang="en-US" sz="2000" dirty="0"/>
              <a:t>Complete ALL parts of the seating charts.</a:t>
            </a:r>
          </a:p>
          <a:p>
            <a:pPr>
              <a:lnSpc>
                <a:spcPct val="80000"/>
              </a:lnSpc>
              <a:buClrTx/>
              <a:buFont typeface="Arial" panose="020B0604020202020204" pitchFamily="34" charset="0"/>
              <a:buChar char="•"/>
            </a:pPr>
            <a:r>
              <a:rPr lang="en-US" altLang="en-US" sz="2000" dirty="0"/>
              <a:t>The top heading of each page MUST be filled out in its entirety.</a:t>
            </a:r>
          </a:p>
          <a:p>
            <a:pPr>
              <a:lnSpc>
                <a:spcPct val="80000"/>
              </a:lnSpc>
              <a:buClrTx/>
              <a:buFont typeface="Arial" panose="020B0604020202020204" pitchFamily="34" charset="0"/>
              <a:buChar char="•"/>
            </a:pPr>
            <a:r>
              <a:rPr lang="en-US" altLang="en-US" sz="2000" dirty="0"/>
              <a:t>Complete ALL student columns.</a:t>
            </a:r>
          </a:p>
          <a:p>
            <a:pPr>
              <a:lnSpc>
                <a:spcPct val="80000"/>
              </a:lnSpc>
              <a:buClrTx/>
              <a:buFont typeface="Arial" panose="020B0604020202020204" pitchFamily="34" charset="0"/>
              <a:buChar char="•"/>
            </a:pPr>
            <a:r>
              <a:rPr lang="en-US" altLang="en-US" sz="2000" dirty="0"/>
              <a:t>Complete the blank diagram on page 2.</a:t>
            </a:r>
          </a:p>
          <a:p>
            <a:pPr>
              <a:lnSpc>
                <a:spcPct val="80000"/>
              </a:lnSpc>
              <a:buClrTx/>
              <a:buFont typeface="Arial" panose="020B0604020202020204" pitchFamily="34" charset="0"/>
              <a:buChar char="•"/>
            </a:pPr>
            <a:r>
              <a:rPr lang="en-US" altLang="en-US" sz="2000" dirty="0"/>
              <a:t>Only include students who were present and tested in your classroom. </a:t>
            </a:r>
          </a:p>
          <a:p>
            <a:pPr>
              <a:lnSpc>
                <a:spcPct val="80000"/>
              </a:lnSpc>
              <a:buClrTx/>
              <a:buFont typeface="Arial" panose="020B0604020202020204" pitchFamily="34" charset="0"/>
              <a:buChar char="•"/>
            </a:pPr>
            <a:r>
              <a:rPr lang="en-US" altLang="en-US" sz="2000" dirty="0"/>
              <a:t>Make sure to include start and stop times.  </a:t>
            </a:r>
          </a:p>
          <a:p>
            <a:pPr>
              <a:lnSpc>
                <a:spcPct val="80000"/>
              </a:lnSpc>
              <a:buClrTx/>
              <a:buFont typeface="Arial" panose="020B0604020202020204" pitchFamily="34" charset="0"/>
              <a:buChar char="•"/>
            </a:pPr>
            <a:r>
              <a:rPr lang="en-US" altLang="en-US" sz="2000" dirty="0"/>
              <a:t>When writing book numbers,  please note that each test booklet contains a 10-digit security number printed on the back of each booklet. Ignore the letter “S” before the number. </a:t>
            </a:r>
          </a:p>
        </p:txBody>
      </p:sp>
      <p:sp>
        <p:nvSpPr>
          <p:cNvPr id="24" name="Rectangle 23">
            <a:extLst>
              <a:ext uri="{FF2B5EF4-FFF2-40B4-BE49-F238E27FC236}">
                <a16:creationId xmlns:a16="http://schemas.microsoft.com/office/drawing/2014/main" id="{6E521035-860B-43B6-B00F-1442525C267C}"/>
              </a:ext>
            </a:extLst>
          </p:cNvPr>
          <p:cNvSpPr/>
          <p:nvPr/>
        </p:nvSpPr>
        <p:spPr>
          <a:xfrm>
            <a:off x="6178963" y="1628507"/>
            <a:ext cx="5232884" cy="3730252"/>
          </a:xfrm>
          <a:prstGeom prst="rect">
            <a:avLst/>
          </a:prstGeom>
        </p:spPr>
        <p:txBody>
          <a:bodyPr wrap="square">
            <a:spAutoFit/>
          </a:bodyPr>
          <a:lstStyle/>
          <a:p>
            <a:pPr>
              <a:buClr>
                <a:schemeClr val="tx1"/>
              </a:buClr>
            </a:pPr>
            <a:r>
              <a:rPr lang="en-US" sz="2000" b="1" dirty="0"/>
              <a:t>Seating Chart Must Include the Following:</a:t>
            </a:r>
          </a:p>
          <a:p>
            <a:pPr>
              <a:buClrTx/>
              <a:buFont typeface="Arial" panose="020B0604020202020204" pitchFamily="34" charset="0"/>
              <a:buChar char="•"/>
            </a:pPr>
            <a:r>
              <a:rPr lang="en-US" altLang="en-US" sz="2000" dirty="0"/>
              <a:t>Campus Name and TEA #</a:t>
            </a:r>
          </a:p>
          <a:p>
            <a:pPr>
              <a:buClrTx/>
              <a:buFont typeface="Arial" panose="020B0604020202020204" pitchFamily="34" charset="0"/>
              <a:buChar char="•"/>
            </a:pPr>
            <a:r>
              <a:rPr lang="en-US" altLang="en-US" sz="2000" dirty="0"/>
              <a:t>Room number, date</a:t>
            </a:r>
          </a:p>
          <a:p>
            <a:pPr>
              <a:lnSpc>
                <a:spcPct val="80000"/>
              </a:lnSpc>
              <a:buClrTx/>
              <a:buFont typeface="Arial" panose="020B0604020202020204" pitchFamily="34" charset="0"/>
              <a:buChar char="•"/>
            </a:pPr>
            <a:r>
              <a:rPr lang="en-US" altLang="en-US" sz="2000" dirty="0"/>
              <a:t>Complete name of test administrator(s)and signatures</a:t>
            </a:r>
          </a:p>
          <a:p>
            <a:pPr>
              <a:lnSpc>
                <a:spcPct val="80000"/>
              </a:lnSpc>
              <a:buClrTx/>
              <a:buFont typeface="Arial" panose="020B0604020202020204" pitchFamily="34" charset="0"/>
              <a:buChar char="•"/>
            </a:pPr>
            <a:r>
              <a:rPr lang="en-US" altLang="en-US" sz="2000" dirty="0"/>
              <a:t> Test taken subject area, grade level (if required)</a:t>
            </a:r>
          </a:p>
          <a:p>
            <a:pPr>
              <a:lnSpc>
                <a:spcPct val="80000"/>
              </a:lnSpc>
              <a:buClrTx/>
              <a:buFont typeface="Arial" panose="020B0604020202020204" pitchFamily="34" charset="0"/>
              <a:buChar char="•"/>
            </a:pPr>
            <a:r>
              <a:rPr lang="en-US" altLang="en-US" sz="2000" dirty="0"/>
              <a:t>Testing start and stop time(s) including lunch times, if applicable </a:t>
            </a:r>
          </a:p>
          <a:p>
            <a:pPr>
              <a:lnSpc>
                <a:spcPct val="80000"/>
              </a:lnSpc>
              <a:buClrTx/>
              <a:buFont typeface="Arial" panose="020B0604020202020204" pitchFamily="34" charset="0"/>
              <a:buChar char="•"/>
            </a:pPr>
            <a:r>
              <a:rPr lang="en-US" altLang="en-US" sz="2000" dirty="0"/>
              <a:t>Complete name of each student testing, student ID number</a:t>
            </a:r>
          </a:p>
          <a:p>
            <a:pPr>
              <a:lnSpc>
                <a:spcPct val="80000"/>
              </a:lnSpc>
              <a:buClrTx/>
              <a:buFont typeface="Arial" panose="020B0604020202020204" pitchFamily="34" charset="0"/>
              <a:buChar char="•"/>
            </a:pPr>
            <a:r>
              <a:rPr lang="en-US" altLang="en-US" sz="2000" dirty="0"/>
              <a:t>Booklet number and form number, as applicable</a:t>
            </a:r>
          </a:p>
          <a:p>
            <a:pPr>
              <a:lnSpc>
                <a:spcPct val="80000"/>
              </a:lnSpc>
              <a:buFont typeface="Arial" panose="020B0604020202020204" pitchFamily="34" charset="0"/>
              <a:buChar char="•"/>
            </a:pPr>
            <a:r>
              <a:rPr lang="en-US" altLang="en-US" sz="2000" dirty="0"/>
              <a:t>Complete name of relief personnel</a:t>
            </a:r>
          </a:p>
        </p:txBody>
      </p:sp>
    </p:spTree>
    <p:custDataLst>
      <p:tags r:id="rId1"/>
    </p:custDataLst>
    <p:extLst>
      <p:ext uri="{BB962C8B-B14F-4D97-AF65-F5344CB8AC3E}">
        <p14:creationId xmlns:p14="http://schemas.microsoft.com/office/powerpoint/2010/main" val="1751373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29"/>
        <p:cNvGrpSpPr/>
        <p:nvPr/>
      </p:nvGrpSpPr>
      <p:grpSpPr>
        <a:xfrm>
          <a:off x="0" y="0"/>
          <a:ext cx="0" cy="0"/>
          <a:chOff x="0" y="0"/>
          <a:chExt cx="0" cy="0"/>
        </a:xfrm>
      </p:grpSpPr>
      <p:sp>
        <p:nvSpPr>
          <p:cNvPr id="9" name="Title 12">
            <a:extLst>
              <a:ext uri="{FF2B5EF4-FFF2-40B4-BE49-F238E27FC236}">
                <a16:creationId xmlns:a16="http://schemas.microsoft.com/office/drawing/2014/main" id="{A9CABF84-6FF5-4BD6-B977-5A984F42D6D5}"/>
              </a:ext>
            </a:extLst>
          </p:cNvPr>
          <p:cNvSpPr>
            <a:spLocks noGrp="1"/>
          </p:cNvSpPr>
          <p:nvPr>
            <p:ph type="title"/>
          </p:nvPr>
        </p:nvSpPr>
        <p:spPr>
          <a:xfrm>
            <a:off x="429491" y="332508"/>
            <a:ext cx="11333018" cy="1082354"/>
          </a:xfrm>
          <a:solidFill>
            <a:schemeClr val="tx1"/>
          </a:solidFill>
        </p:spPr>
        <p:txBody>
          <a:bodyPr>
            <a:normAutofit fontScale="90000"/>
          </a:bodyPr>
          <a:lstStyle/>
          <a:p>
            <a:br>
              <a:rPr lang="en-US" b="1" dirty="0">
                <a:latin typeface="+mn-lt"/>
              </a:rPr>
            </a:br>
            <a:br>
              <a:rPr lang="en-US" b="1" dirty="0">
                <a:latin typeface="+mn-lt"/>
              </a:rPr>
            </a:br>
            <a:r>
              <a:rPr lang="en-US" b="1" dirty="0">
                <a:latin typeface="+mn-lt"/>
              </a:rPr>
              <a:t>STAAR Manual Review: </a:t>
            </a:r>
            <a:r>
              <a:rPr lang="en-US" b="1" dirty="0"/>
              <a:t>Test Security-Student Book Numbers</a:t>
            </a:r>
            <a:br>
              <a:rPr lang="en-US" sz="2800" dirty="0">
                <a:solidFill>
                  <a:schemeClr val="accent1">
                    <a:satMod val="150000"/>
                  </a:schemeClr>
                </a:solidFill>
              </a:rPr>
            </a:br>
            <a:br>
              <a:rPr lang="en-US" dirty="0">
                <a:solidFill>
                  <a:schemeClr val="accent1">
                    <a:satMod val="150000"/>
                  </a:schemeClr>
                </a:solidFill>
              </a:rPr>
            </a:br>
            <a:endParaRPr lang="en-US" b="1" dirty="0">
              <a:latin typeface="+mn-lt"/>
            </a:endParaRPr>
          </a:p>
        </p:txBody>
      </p:sp>
      <p:sp>
        <p:nvSpPr>
          <p:cNvPr id="13" name="TextBox 12">
            <a:extLst>
              <a:ext uri="{FF2B5EF4-FFF2-40B4-BE49-F238E27FC236}">
                <a16:creationId xmlns:a16="http://schemas.microsoft.com/office/drawing/2014/main" id="{956114D0-E028-4B92-9E42-B13D08F55BB0}"/>
              </a:ext>
            </a:extLst>
          </p:cNvPr>
          <p:cNvSpPr txBox="1">
            <a:spLocks noChangeArrowheads="1"/>
          </p:cNvSpPr>
          <p:nvPr/>
        </p:nvSpPr>
        <p:spPr bwMode="auto">
          <a:xfrm>
            <a:off x="9376012" y="923209"/>
            <a:ext cx="22063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sz="1800" b="1" dirty="0">
                <a:highlight>
                  <a:srgbClr val="FFFF00"/>
                </a:highlight>
              </a:rPr>
              <a:t>Manual pg. 30 &amp; 34</a:t>
            </a:r>
          </a:p>
        </p:txBody>
      </p:sp>
      <p:sp>
        <p:nvSpPr>
          <p:cNvPr id="4" name="Rectangle 3">
            <a:extLst>
              <a:ext uri="{FF2B5EF4-FFF2-40B4-BE49-F238E27FC236}">
                <a16:creationId xmlns:a16="http://schemas.microsoft.com/office/drawing/2014/main" id="{62516283-E0F3-415F-BCE6-B5FF823593B2}"/>
              </a:ext>
            </a:extLst>
          </p:cNvPr>
          <p:cNvSpPr/>
          <p:nvPr/>
        </p:nvSpPr>
        <p:spPr>
          <a:xfrm>
            <a:off x="1094508" y="5934791"/>
            <a:ext cx="10986653" cy="646331"/>
          </a:xfrm>
          <a:prstGeom prst="rect">
            <a:avLst/>
          </a:prstGeom>
        </p:spPr>
        <p:txBody>
          <a:bodyPr wrap="square">
            <a:spAutoFit/>
          </a:bodyPr>
          <a:lstStyle/>
          <a:p>
            <a:r>
              <a:rPr lang="en-US" b="1" dirty="0">
                <a:solidFill>
                  <a:srgbClr val="FF0000"/>
                </a:solidFill>
              </a:rPr>
              <a:t>**Every class must submit a seating chart for each day of testing using the DISD General Seating Chart.   Failure to complete ALL portions of the seating chart is considered an irregularity.</a:t>
            </a:r>
            <a:endParaRPr lang="en-US" dirty="0"/>
          </a:p>
        </p:txBody>
      </p:sp>
      <p:pic>
        <p:nvPicPr>
          <p:cNvPr id="11" name="Picture 2">
            <a:extLst>
              <a:ext uri="{FF2B5EF4-FFF2-40B4-BE49-F238E27FC236}">
                <a16:creationId xmlns:a16="http://schemas.microsoft.com/office/drawing/2014/main" id="{D5F53556-5FEC-4330-A14E-6CBB1CC1032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38454" t="43575" r="45543" b="46648"/>
          <a:stretch>
            <a:fillRect/>
          </a:stretch>
        </p:blipFill>
        <p:spPr bwMode="auto">
          <a:xfrm>
            <a:off x="7266709" y="1468524"/>
            <a:ext cx="4493730" cy="1074077"/>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12" name="Oval 11">
            <a:extLst>
              <a:ext uri="{FF2B5EF4-FFF2-40B4-BE49-F238E27FC236}">
                <a16:creationId xmlns:a16="http://schemas.microsoft.com/office/drawing/2014/main" id="{D3FB8A85-C484-42B7-A7E7-22F08DFBCCEA}"/>
              </a:ext>
            </a:extLst>
          </p:cNvPr>
          <p:cNvSpPr/>
          <p:nvPr/>
        </p:nvSpPr>
        <p:spPr>
          <a:xfrm>
            <a:off x="8873399" y="2077463"/>
            <a:ext cx="190327" cy="372829"/>
          </a:xfrm>
          <a:prstGeom prst="ellipse">
            <a:avLst/>
          </a:prstGeom>
          <a:noFill/>
          <a:ln w="38100">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4" name="Straight Arrow Connector 13">
            <a:extLst>
              <a:ext uri="{FF2B5EF4-FFF2-40B4-BE49-F238E27FC236}">
                <a16:creationId xmlns:a16="http://schemas.microsoft.com/office/drawing/2014/main" id="{67D11D3E-6FB4-4712-A858-C30F05B7C7A1}"/>
              </a:ext>
            </a:extLst>
          </p:cNvPr>
          <p:cNvCxnSpPr>
            <a:cxnSpLocks/>
          </p:cNvCxnSpPr>
          <p:nvPr/>
        </p:nvCxnSpPr>
        <p:spPr>
          <a:xfrm>
            <a:off x="7988017" y="2263878"/>
            <a:ext cx="705710"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4">
            <a:extLst>
              <a:ext uri="{FF2B5EF4-FFF2-40B4-BE49-F238E27FC236}">
                <a16:creationId xmlns:a16="http://schemas.microsoft.com/office/drawing/2014/main" id="{9CCAE232-4AF2-4061-ACD9-394CCD7234C0}"/>
              </a:ext>
            </a:extLst>
          </p:cNvPr>
          <p:cNvSpPr txBox="1">
            <a:spLocks noChangeArrowheads="1"/>
          </p:cNvSpPr>
          <p:nvPr/>
        </p:nvSpPr>
        <p:spPr bwMode="auto">
          <a:xfrm>
            <a:off x="6553200" y="1753713"/>
            <a:ext cx="1427018"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sz="1600" b="1" dirty="0">
                <a:solidFill>
                  <a:srgbClr val="FF0000"/>
                </a:solidFill>
                <a:latin typeface="Adobe Garamond Pro Bold" panose="02020702060506020403" pitchFamily="18" charset="0"/>
              </a:rPr>
              <a:t>1) The “S” should not be included only the ten digits after</a:t>
            </a:r>
          </a:p>
        </p:txBody>
      </p:sp>
      <p:pic>
        <p:nvPicPr>
          <p:cNvPr id="17" name="Picture 16">
            <a:extLst>
              <a:ext uri="{FF2B5EF4-FFF2-40B4-BE49-F238E27FC236}">
                <a16:creationId xmlns:a16="http://schemas.microsoft.com/office/drawing/2014/main" id="{982C63C3-96FE-48ED-A7CF-76ED16C06457}"/>
              </a:ext>
            </a:extLst>
          </p:cNvPr>
          <p:cNvPicPr>
            <a:picLocks noChangeAspect="1"/>
          </p:cNvPicPr>
          <p:nvPr/>
        </p:nvPicPr>
        <p:blipFill rotWithShape="1">
          <a:blip r:embed="rId5"/>
          <a:srcRect l="35795" t="20340" r="45385" b="74258"/>
          <a:stretch/>
        </p:blipFill>
        <p:spPr>
          <a:xfrm>
            <a:off x="7088669" y="3002984"/>
            <a:ext cx="4493730" cy="852032"/>
          </a:xfrm>
          <a:prstGeom prst="rect">
            <a:avLst/>
          </a:prstGeom>
        </p:spPr>
      </p:pic>
      <p:sp>
        <p:nvSpPr>
          <p:cNvPr id="18" name="Oval 17">
            <a:extLst>
              <a:ext uri="{FF2B5EF4-FFF2-40B4-BE49-F238E27FC236}">
                <a16:creationId xmlns:a16="http://schemas.microsoft.com/office/drawing/2014/main" id="{1224F753-1A77-488E-AEEA-1C8A88DA6D5D}"/>
              </a:ext>
            </a:extLst>
          </p:cNvPr>
          <p:cNvSpPr/>
          <p:nvPr/>
        </p:nvSpPr>
        <p:spPr>
          <a:xfrm>
            <a:off x="9676963" y="3453962"/>
            <a:ext cx="190327" cy="372829"/>
          </a:xfrm>
          <a:prstGeom prst="ellipse">
            <a:avLst/>
          </a:prstGeom>
          <a:noFill/>
          <a:ln w="38100">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9" name="Straight Arrow Connector 18">
            <a:extLst>
              <a:ext uri="{FF2B5EF4-FFF2-40B4-BE49-F238E27FC236}">
                <a16:creationId xmlns:a16="http://schemas.microsoft.com/office/drawing/2014/main" id="{088BCF61-CDCC-4CFD-BB3C-42B8C5AA31CB}"/>
              </a:ext>
            </a:extLst>
          </p:cNvPr>
          <p:cNvCxnSpPr>
            <a:cxnSpLocks/>
          </p:cNvCxnSpPr>
          <p:nvPr/>
        </p:nvCxnSpPr>
        <p:spPr>
          <a:xfrm>
            <a:off x="7955120" y="2423926"/>
            <a:ext cx="1624324" cy="114571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21" name="Table 20">
            <a:extLst>
              <a:ext uri="{FF2B5EF4-FFF2-40B4-BE49-F238E27FC236}">
                <a16:creationId xmlns:a16="http://schemas.microsoft.com/office/drawing/2014/main" id="{08E4CEDC-CD5F-4AB5-B673-CE85008B6BEA}"/>
              </a:ext>
            </a:extLst>
          </p:cNvPr>
          <p:cNvGraphicFramePr>
            <a:graphicFrameLocks noGrp="1"/>
          </p:cNvGraphicFramePr>
          <p:nvPr/>
        </p:nvGraphicFramePr>
        <p:xfrm>
          <a:off x="8992839" y="3949639"/>
          <a:ext cx="2589560" cy="365760"/>
        </p:xfrm>
        <a:graphic>
          <a:graphicData uri="http://schemas.openxmlformats.org/drawingml/2006/table">
            <a:tbl>
              <a:tblPr firstRow="1" bandRow="1">
                <a:tableStyleId>{5C22544A-7EE6-4342-B048-85BDC9FD1C3A}</a:tableStyleId>
              </a:tblPr>
              <a:tblGrid>
                <a:gridCol w="258956">
                  <a:extLst>
                    <a:ext uri="{9D8B030D-6E8A-4147-A177-3AD203B41FA5}">
                      <a16:colId xmlns:a16="http://schemas.microsoft.com/office/drawing/2014/main" val="27167666"/>
                    </a:ext>
                  </a:extLst>
                </a:gridCol>
                <a:gridCol w="258956">
                  <a:extLst>
                    <a:ext uri="{9D8B030D-6E8A-4147-A177-3AD203B41FA5}">
                      <a16:colId xmlns:a16="http://schemas.microsoft.com/office/drawing/2014/main" val="2884133166"/>
                    </a:ext>
                  </a:extLst>
                </a:gridCol>
                <a:gridCol w="258956">
                  <a:extLst>
                    <a:ext uri="{9D8B030D-6E8A-4147-A177-3AD203B41FA5}">
                      <a16:colId xmlns:a16="http://schemas.microsoft.com/office/drawing/2014/main" val="271703256"/>
                    </a:ext>
                  </a:extLst>
                </a:gridCol>
                <a:gridCol w="258956">
                  <a:extLst>
                    <a:ext uri="{9D8B030D-6E8A-4147-A177-3AD203B41FA5}">
                      <a16:colId xmlns:a16="http://schemas.microsoft.com/office/drawing/2014/main" val="4006859114"/>
                    </a:ext>
                  </a:extLst>
                </a:gridCol>
                <a:gridCol w="258956">
                  <a:extLst>
                    <a:ext uri="{9D8B030D-6E8A-4147-A177-3AD203B41FA5}">
                      <a16:colId xmlns:a16="http://schemas.microsoft.com/office/drawing/2014/main" val="306446959"/>
                    </a:ext>
                  </a:extLst>
                </a:gridCol>
                <a:gridCol w="258956">
                  <a:extLst>
                    <a:ext uri="{9D8B030D-6E8A-4147-A177-3AD203B41FA5}">
                      <a16:colId xmlns:a16="http://schemas.microsoft.com/office/drawing/2014/main" val="2109442555"/>
                    </a:ext>
                  </a:extLst>
                </a:gridCol>
                <a:gridCol w="258956">
                  <a:extLst>
                    <a:ext uri="{9D8B030D-6E8A-4147-A177-3AD203B41FA5}">
                      <a16:colId xmlns:a16="http://schemas.microsoft.com/office/drawing/2014/main" val="3274915157"/>
                    </a:ext>
                  </a:extLst>
                </a:gridCol>
                <a:gridCol w="258956">
                  <a:extLst>
                    <a:ext uri="{9D8B030D-6E8A-4147-A177-3AD203B41FA5}">
                      <a16:colId xmlns:a16="http://schemas.microsoft.com/office/drawing/2014/main" val="852684897"/>
                    </a:ext>
                  </a:extLst>
                </a:gridCol>
                <a:gridCol w="258956">
                  <a:extLst>
                    <a:ext uri="{9D8B030D-6E8A-4147-A177-3AD203B41FA5}">
                      <a16:colId xmlns:a16="http://schemas.microsoft.com/office/drawing/2014/main" val="2338374333"/>
                    </a:ext>
                  </a:extLst>
                </a:gridCol>
                <a:gridCol w="258956">
                  <a:extLst>
                    <a:ext uri="{9D8B030D-6E8A-4147-A177-3AD203B41FA5}">
                      <a16:colId xmlns:a16="http://schemas.microsoft.com/office/drawing/2014/main" val="2303028828"/>
                    </a:ext>
                  </a:extLst>
                </a:gridCol>
              </a:tblGrid>
              <a:tr h="327256">
                <a:tc>
                  <a:txBody>
                    <a:bodyPr/>
                    <a:lstStyle/>
                    <a:p>
                      <a:r>
                        <a:rPr lang="en-US" dirty="0">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dirty="0">
                          <a:ln>
                            <a:noFill/>
                          </a:ln>
                          <a:solidFill>
                            <a:schemeClr val="tx1"/>
                          </a:solidFill>
                        </a:rPr>
                        <a:t>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dirty="0">
                          <a:ln>
                            <a:noFill/>
                          </a:ln>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89344545"/>
                  </a:ext>
                </a:extLst>
              </a:tr>
            </a:tbl>
          </a:graphicData>
        </a:graphic>
      </p:graphicFrame>
      <p:sp>
        <p:nvSpPr>
          <p:cNvPr id="22" name="TextBox 4">
            <a:extLst>
              <a:ext uri="{FF2B5EF4-FFF2-40B4-BE49-F238E27FC236}">
                <a16:creationId xmlns:a16="http://schemas.microsoft.com/office/drawing/2014/main" id="{9AF1FE78-0B07-4A14-AC88-7B84E0C5B4E9}"/>
              </a:ext>
            </a:extLst>
          </p:cNvPr>
          <p:cNvSpPr txBox="1">
            <a:spLocks noChangeArrowheads="1"/>
          </p:cNvSpPr>
          <p:nvPr/>
        </p:nvSpPr>
        <p:spPr bwMode="auto">
          <a:xfrm>
            <a:off x="6649863" y="4041109"/>
            <a:ext cx="222353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sz="1600" b="1" dirty="0">
                <a:solidFill>
                  <a:srgbClr val="FF0000"/>
                </a:solidFill>
                <a:latin typeface="Adobe Garamond Pro Bold" panose="02020702060506020403" pitchFamily="18" charset="0"/>
              </a:rPr>
              <a:t>2) One number per box</a:t>
            </a:r>
          </a:p>
        </p:txBody>
      </p:sp>
      <p:sp>
        <p:nvSpPr>
          <p:cNvPr id="23" name="TextBox 22">
            <a:extLst>
              <a:ext uri="{FF2B5EF4-FFF2-40B4-BE49-F238E27FC236}">
                <a16:creationId xmlns:a16="http://schemas.microsoft.com/office/drawing/2014/main" id="{3EC4C9A7-CB0F-4411-966A-FFDF311C82C3}"/>
              </a:ext>
            </a:extLst>
          </p:cNvPr>
          <p:cNvSpPr txBox="1"/>
          <p:nvPr/>
        </p:nvSpPr>
        <p:spPr>
          <a:xfrm>
            <a:off x="429491" y="4824970"/>
            <a:ext cx="11333017" cy="959237"/>
          </a:xfrm>
          <a:prstGeom prst="rect">
            <a:avLst/>
          </a:prstGeom>
          <a:solidFill>
            <a:schemeClr val="accent1">
              <a:lumMod val="25000"/>
              <a:lumOff val="75000"/>
            </a:schemeClr>
          </a:solidFill>
        </p:spPr>
        <p:txBody>
          <a:bodyPr wrap="square" rtlCol="0">
            <a:spAutoFit/>
          </a:bodyPr>
          <a:lstStyle/>
          <a:p>
            <a:pPr indent="-380886">
              <a:spcBef>
                <a:spcPts val="1000"/>
              </a:spcBef>
              <a:buClr>
                <a:srgbClr val="404040"/>
              </a:buClr>
            </a:pPr>
            <a:r>
              <a:rPr lang="en-US" sz="1200" dirty="0">
                <a:solidFill>
                  <a:srgbClr val="002060"/>
                </a:solidFill>
                <a:ea typeface="Calibri"/>
                <a:cs typeface="Calibri"/>
                <a:sym typeface="Calibri"/>
              </a:rPr>
              <a:t>**Note to CTC, </a:t>
            </a:r>
            <a:r>
              <a:rPr lang="en-US" sz="1200" dirty="0">
                <a:solidFill>
                  <a:srgbClr val="002060"/>
                </a:solidFill>
              </a:rPr>
              <a:t>during this slide it is recommended that you go over the DISD General Seating Charts.  As a reminder, someone will check your seating charts during the quality control process. Seating charts have been revised and may be found on the assessment website under the test security tab.</a:t>
            </a:r>
          </a:p>
          <a:p>
            <a:pPr indent="-380886">
              <a:spcBef>
                <a:spcPts val="1000"/>
              </a:spcBef>
              <a:buClr>
                <a:srgbClr val="404040"/>
              </a:buClr>
            </a:pPr>
            <a:r>
              <a:rPr lang="en-US" sz="1200" dirty="0">
                <a:solidFill>
                  <a:srgbClr val="002060"/>
                </a:solidFill>
              </a:rPr>
              <a:t>It is recommended to give this slide as a handout in your test booklets or have Test Administrators write example on board to help students correctly write their book numbers at the top of their answer sheet</a:t>
            </a:r>
          </a:p>
        </p:txBody>
      </p:sp>
      <p:sp>
        <p:nvSpPr>
          <p:cNvPr id="20" name="Content Placeholder 2">
            <a:extLst>
              <a:ext uri="{FF2B5EF4-FFF2-40B4-BE49-F238E27FC236}">
                <a16:creationId xmlns:a16="http://schemas.microsoft.com/office/drawing/2014/main" id="{A23B4E1D-E1BF-4134-A3C6-2FC8090A1A23}"/>
              </a:ext>
            </a:extLst>
          </p:cNvPr>
          <p:cNvSpPr>
            <a:spLocks noGrp="1"/>
          </p:cNvSpPr>
          <p:nvPr>
            <p:ph idx="1"/>
          </p:nvPr>
        </p:nvSpPr>
        <p:spPr>
          <a:xfrm>
            <a:off x="502249" y="1750585"/>
            <a:ext cx="4756158" cy="1946646"/>
          </a:xfrm>
        </p:spPr>
        <p:txBody>
          <a:bodyPr>
            <a:noAutofit/>
          </a:bodyPr>
          <a:lstStyle/>
          <a:p>
            <a:pPr marL="0" indent="0">
              <a:buClr>
                <a:schemeClr val="tx1"/>
              </a:buClr>
              <a:buNone/>
            </a:pPr>
            <a:r>
              <a:rPr lang="en-US" sz="2000" b="1" dirty="0">
                <a:solidFill>
                  <a:schemeClr val="tx1"/>
                </a:solidFill>
              </a:rPr>
              <a:t>Student Book Number Reminders:</a:t>
            </a:r>
          </a:p>
          <a:p>
            <a:pPr marL="0" indent="0">
              <a:lnSpc>
                <a:spcPct val="80000"/>
              </a:lnSpc>
              <a:buClrTx/>
              <a:buNone/>
            </a:pPr>
            <a:r>
              <a:rPr lang="en-US" altLang="en-US" sz="2000" dirty="0">
                <a:solidFill>
                  <a:schemeClr val="tx1"/>
                </a:solidFill>
              </a:rPr>
              <a:t>When writing book numbers, please note that each test booklet contains a 10-digit security number printed on the back of each booklet. Ignore the letter “S” before the number. </a:t>
            </a:r>
          </a:p>
        </p:txBody>
      </p:sp>
      <p:sp>
        <p:nvSpPr>
          <p:cNvPr id="24" name="Rectangle 23">
            <a:extLst>
              <a:ext uri="{FF2B5EF4-FFF2-40B4-BE49-F238E27FC236}">
                <a16:creationId xmlns:a16="http://schemas.microsoft.com/office/drawing/2014/main" id="{8DE16D41-8AE9-4FF5-8841-B6A925330D43}"/>
              </a:ext>
            </a:extLst>
          </p:cNvPr>
          <p:cNvSpPr/>
          <p:nvPr/>
        </p:nvSpPr>
        <p:spPr>
          <a:xfrm>
            <a:off x="9063726" y="2170507"/>
            <a:ext cx="1450474" cy="205670"/>
          </a:xfrm>
          <a:prstGeom prst="rect">
            <a:avLst/>
          </a:prstGeom>
          <a:no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13517773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29"/>
        <p:cNvGrpSpPr/>
        <p:nvPr/>
      </p:nvGrpSpPr>
      <p:grpSpPr>
        <a:xfrm>
          <a:off x="0" y="0"/>
          <a:ext cx="0" cy="0"/>
          <a:chOff x="0" y="0"/>
          <a:chExt cx="0" cy="0"/>
        </a:xfrm>
      </p:grpSpPr>
      <p:sp>
        <p:nvSpPr>
          <p:cNvPr id="9" name="Title 12">
            <a:extLst>
              <a:ext uri="{FF2B5EF4-FFF2-40B4-BE49-F238E27FC236}">
                <a16:creationId xmlns:a16="http://schemas.microsoft.com/office/drawing/2014/main" id="{A9CABF84-6FF5-4BD6-B977-5A984F42D6D5}"/>
              </a:ext>
            </a:extLst>
          </p:cNvPr>
          <p:cNvSpPr>
            <a:spLocks noGrp="1"/>
          </p:cNvSpPr>
          <p:nvPr>
            <p:ph type="title"/>
          </p:nvPr>
        </p:nvSpPr>
        <p:spPr>
          <a:xfrm>
            <a:off x="429491" y="332507"/>
            <a:ext cx="11333018" cy="1219201"/>
          </a:xfrm>
          <a:solidFill>
            <a:schemeClr val="tx1"/>
          </a:solidFill>
        </p:spPr>
        <p:txBody>
          <a:bodyPr>
            <a:normAutofit fontScale="90000"/>
          </a:bodyPr>
          <a:lstStyle/>
          <a:p>
            <a:br>
              <a:rPr lang="en-US" b="1" dirty="0">
                <a:latin typeface="+mn-lt"/>
              </a:rPr>
            </a:br>
            <a:br>
              <a:rPr lang="en-US" b="1" dirty="0">
                <a:latin typeface="+mn-lt"/>
              </a:rPr>
            </a:br>
            <a:br>
              <a:rPr lang="en-US" b="1" dirty="0">
                <a:latin typeface="+mn-lt"/>
              </a:rPr>
            </a:br>
            <a:r>
              <a:rPr lang="en-US" b="1" dirty="0">
                <a:latin typeface="+mn-lt"/>
              </a:rPr>
              <a:t>STAAR Manual Review: </a:t>
            </a:r>
            <a:r>
              <a:rPr lang="en-US" b="1" dirty="0"/>
              <a:t>English I and II Writing Assessments</a:t>
            </a:r>
            <a:br>
              <a:rPr lang="en-US" sz="2800" b="1" dirty="0">
                <a:solidFill>
                  <a:srgbClr val="FF0000"/>
                </a:solidFill>
              </a:rPr>
            </a:br>
            <a:br>
              <a:rPr lang="en-US" sz="2800" dirty="0">
                <a:solidFill>
                  <a:schemeClr val="accent1">
                    <a:satMod val="150000"/>
                  </a:schemeClr>
                </a:solidFill>
              </a:rPr>
            </a:br>
            <a:br>
              <a:rPr lang="en-US" dirty="0">
                <a:solidFill>
                  <a:schemeClr val="accent1">
                    <a:satMod val="150000"/>
                  </a:schemeClr>
                </a:solidFill>
              </a:rPr>
            </a:br>
            <a:endParaRPr lang="en-US" b="1" dirty="0">
              <a:latin typeface="+mn-lt"/>
            </a:endParaRPr>
          </a:p>
        </p:txBody>
      </p:sp>
      <p:sp>
        <p:nvSpPr>
          <p:cNvPr id="7" name="TextBox 6">
            <a:extLst>
              <a:ext uri="{FF2B5EF4-FFF2-40B4-BE49-F238E27FC236}">
                <a16:creationId xmlns:a16="http://schemas.microsoft.com/office/drawing/2014/main" id="{04716290-3074-4CDA-A259-56D2D9241FAE}"/>
              </a:ext>
            </a:extLst>
          </p:cNvPr>
          <p:cNvSpPr txBox="1">
            <a:spLocks noChangeArrowheads="1"/>
          </p:cNvSpPr>
          <p:nvPr/>
        </p:nvSpPr>
        <p:spPr bwMode="auto">
          <a:xfrm>
            <a:off x="9870391" y="1066798"/>
            <a:ext cx="20445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sz="1800" b="1" dirty="0">
                <a:highlight>
                  <a:srgbClr val="FFFF00"/>
                </a:highlight>
              </a:rPr>
              <a:t>Manual pg. 38</a:t>
            </a:r>
          </a:p>
        </p:txBody>
      </p:sp>
      <p:sp>
        <p:nvSpPr>
          <p:cNvPr id="10" name="Content Placeholder 13">
            <a:extLst>
              <a:ext uri="{FF2B5EF4-FFF2-40B4-BE49-F238E27FC236}">
                <a16:creationId xmlns:a16="http://schemas.microsoft.com/office/drawing/2014/main" id="{ABB800D6-4439-46DE-9D83-931B6451A71A}"/>
              </a:ext>
            </a:extLst>
          </p:cNvPr>
          <p:cNvSpPr>
            <a:spLocks noGrp="1"/>
          </p:cNvSpPr>
          <p:nvPr>
            <p:ph idx="1"/>
          </p:nvPr>
        </p:nvSpPr>
        <p:spPr>
          <a:xfrm>
            <a:off x="429490" y="1648688"/>
            <a:ext cx="11333017" cy="4876805"/>
          </a:xfrm>
        </p:spPr>
        <p:txBody>
          <a:bodyPr>
            <a:noAutofit/>
          </a:bodyPr>
          <a:lstStyle/>
          <a:p>
            <a:pPr marL="0" indent="0">
              <a:lnSpc>
                <a:spcPct val="120000"/>
              </a:lnSpc>
              <a:buNone/>
            </a:pPr>
            <a:r>
              <a:rPr lang="en-US" sz="2000" dirty="0">
                <a:solidFill>
                  <a:schemeClr val="tx1"/>
                </a:solidFill>
              </a:rPr>
              <a:t>Ensure the procedures below are followed during the English I and English II assessments. </a:t>
            </a:r>
          </a:p>
          <a:p>
            <a:pPr marL="571329" lvl="1" indent="-342797">
              <a:lnSpc>
                <a:spcPct val="120000"/>
              </a:lnSpc>
              <a:buClrTx/>
              <a:buFont typeface="Arial" panose="020B0604020202020204" pitchFamily="34" charset="0"/>
              <a:buChar char="•"/>
            </a:pPr>
            <a:r>
              <a:rPr lang="en-US" dirty="0">
                <a:solidFill>
                  <a:schemeClr val="tx1"/>
                </a:solidFill>
              </a:rPr>
              <a:t>The test administrator may read aloud or sign the expository or persuasive writing prompt to any student who requests this assistance. </a:t>
            </a:r>
          </a:p>
          <a:p>
            <a:pPr marL="571329" lvl="1" indent="-342797">
              <a:lnSpc>
                <a:spcPct val="80000"/>
              </a:lnSpc>
              <a:buClrTx/>
              <a:buFont typeface="Arial" panose="020B0604020202020204" pitchFamily="34" charset="0"/>
              <a:buChar char="•"/>
            </a:pPr>
            <a:r>
              <a:rPr lang="en-US" dirty="0">
                <a:solidFill>
                  <a:schemeClr val="tx1"/>
                </a:solidFill>
              </a:rPr>
              <a:t>Reading or discussing student compositions is not allowed at any time. </a:t>
            </a:r>
          </a:p>
          <a:p>
            <a:pPr marL="571329" lvl="1" indent="-342797">
              <a:lnSpc>
                <a:spcPct val="80000"/>
              </a:lnSpc>
              <a:buClrTx/>
              <a:buFont typeface="Arial" panose="020B0604020202020204" pitchFamily="34" charset="0"/>
              <a:buChar char="•"/>
            </a:pPr>
            <a:r>
              <a:rPr lang="en-US" dirty="0">
                <a:solidFill>
                  <a:schemeClr val="tx1"/>
                </a:solidFill>
              </a:rPr>
              <a:t>Reading selections may </a:t>
            </a:r>
            <a:r>
              <a:rPr lang="en-US" b="1" dirty="0">
                <a:solidFill>
                  <a:schemeClr val="tx1"/>
                </a:solidFill>
              </a:rPr>
              <a:t>not</a:t>
            </a:r>
            <a:r>
              <a:rPr lang="en-US" dirty="0">
                <a:solidFill>
                  <a:schemeClr val="tx1"/>
                </a:solidFill>
              </a:rPr>
              <a:t> be read aloud to a student. </a:t>
            </a:r>
          </a:p>
          <a:p>
            <a:pPr marL="571329" lvl="1" indent="-342797">
              <a:lnSpc>
                <a:spcPct val="120000"/>
              </a:lnSpc>
              <a:buClrTx/>
              <a:buFont typeface="Arial" panose="020B0604020202020204" pitchFamily="34" charset="0"/>
              <a:buChar char="•"/>
            </a:pPr>
            <a:r>
              <a:rPr lang="en-US" dirty="0">
                <a:solidFill>
                  <a:schemeClr val="tx1"/>
                </a:solidFill>
              </a:rPr>
              <a:t>At no time before, during, or after the administration of the assessment are test administrators and other campus personnel permitted to assist students with their written compositions. </a:t>
            </a:r>
          </a:p>
          <a:p>
            <a:pPr marL="571329" lvl="1" indent="-342797">
              <a:lnSpc>
                <a:spcPct val="80000"/>
              </a:lnSpc>
              <a:buClrTx/>
              <a:buFont typeface="Arial" panose="020B0604020202020204" pitchFamily="34" charset="0"/>
              <a:buChar char="•"/>
            </a:pPr>
            <a:r>
              <a:rPr lang="en-US" dirty="0">
                <a:solidFill>
                  <a:schemeClr val="tx1"/>
                </a:solidFill>
              </a:rPr>
              <a:t>The test administrator must </a:t>
            </a:r>
            <a:r>
              <a:rPr lang="en-US" b="1" dirty="0">
                <a:solidFill>
                  <a:schemeClr val="tx1"/>
                </a:solidFill>
              </a:rPr>
              <a:t>NOT</a:t>
            </a:r>
            <a:r>
              <a:rPr lang="en-US" dirty="0">
                <a:solidFill>
                  <a:schemeClr val="tx1"/>
                </a:solidFill>
              </a:rPr>
              <a:t> do the following: </a:t>
            </a:r>
          </a:p>
          <a:p>
            <a:pPr marL="845566" lvl="2" indent="-342797">
              <a:lnSpc>
                <a:spcPct val="80000"/>
              </a:lnSpc>
              <a:buClrTx/>
              <a:buFont typeface="Wingdings" panose="05000000000000000000" pitchFamily="2" charset="2"/>
              <a:buChar char="ü"/>
            </a:pPr>
            <a:r>
              <a:rPr lang="en-US" sz="1600" dirty="0">
                <a:solidFill>
                  <a:schemeClr val="tx1"/>
                </a:solidFill>
              </a:rPr>
              <a:t>elaborate on the prompt </a:t>
            </a:r>
          </a:p>
          <a:p>
            <a:pPr marL="845566" lvl="2" indent="-342797">
              <a:lnSpc>
                <a:spcPct val="80000"/>
              </a:lnSpc>
              <a:buClrTx/>
              <a:buFont typeface="Wingdings" panose="05000000000000000000" pitchFamily="2" charset="2"/>
              <a:buChar char="ü"/>
            </a:pPr>
            <a:r>
              <a:rPr lang="en-US" sz="1600" dirty="0">
                <a:solidFill>
                  <a:schemeClr val="tx1"/>
                </a:solidFill>
              </a:rPr>
              <a:t>give students an opening and/or closing sentence </a:t>
            </a:r>
          </a:p>
          <a:p>
            <a:pPr marL="845566" lvl="2" indent="-342797">
              <a:lnSpc>
                <a:spcPct val="80000"/>
              </a:lnSpc>
              <a:buClrTx/>
              <a:buFont typeface="Wingdings" panose="05000000000000000000" pitchFamily="2" charset="2"/>
              <a:buChar char="ü"/>
            </a:pPr>
            <a:r>
              <a:rPr lang="en-US" sz="1600" dirty="0">
                <a:solidFill>
                  <a:schemeClr val="tx1"/>
                </a:solidFill>
              </a:rPr>
              <a:t>give students an outline for organizing their composition </a:t>
            </a:r>
          </a:p>
          <a:p>
            <a:pPr marL="845566" lvl="2" indent="-342797">
              <a:lnSpc>
                <a:spcPct val="80000"/>
              </a:lnSpc>
              <a:buClrTx/>
              <a:buFont typeface="Wingdings" panose="05000000000000000000" pitchFamily="2" charset="2"/>
              <a:buChar char="ü"/>
            </a:pPr>
            <a:r>
              <a:rPr lang="en-US" sz="1600" dirty="0">
                <a:solidFill>
                  <a:schemeClr val="tx1"/>
                </a:solidFill>
              </a:rPr>
              <a:t>give students ideas about how to develop their composition </a:t>
            </a:r>
          </a:p>
          <a:p>
            <a:pPr marL="845566" lvl="2" indent="-342797">
              <a:lnSpc>
                <a:spcPct val="80000"/>
              </a:lnSpc>
              <a:buClrTx/>
              <a:buFont typeface="Wingdings" panose="05000000000000000000" pitchFamily="2" charset="2"/>
              <a:buChar char="ü"/>
            </a:pPr>
            <a:r>
              <a:rPr lang="en-US" sz="1600" dirty="0">
                <a:solidFill>
                  <a:schemeClr val="tx1"/>
                </a:solidFill>
              </a:rPr>
              <a:t>translate the prompt into another language (except sign language) </a:t>
            </a:r>
          </a:p>
          <a:p>
            <a:pPr marL="845566" lvl="2" indent="-342797">
              <a:lnSpc>
                <a:spcPct val="80000"/>
              </a:lnSpc>
              <a:buClrTx/>
              <a:buFont typeface="Wingdings" panose="05000000000000000000" pitchFamily="2" charset="2"/>
              <a:buChar char="ü"/>
            </a:pPr>
            <a:r>
              <a:rPr lang="en-US" sz="1600" dirty="0">
                <a:solidFill>
                  <a:schemeClr val="tx1"/>
                </a:solidFill>
              </a:rPr>
              <a:t>read aloud the analytical selection or analytical writing prompt</a:t>
            </a:r>
            <a:endParaRPr lang="en-US" altLang="en-US" sz="1600" dirty="0">
              <a:solidFill>
                <a:schemeClr val="tx1"/>
              </a:solidFill>
              <a:latin typeface="Adobe Garamond Pro Bold" panose="02020702060506020403" pitchFamily="18" charset="0"/>
            </a:endParaRPr>
          </a:p>
        </p:txBody>
      </p:sp>
    </p:spTree>
    <p:custDataLst>
      <p:tags r:id="rId1"/>
    </p:custDataLst>
    <p:extLst>
      <p:ext uri="{BB962C8B-B14F-4D97-AF65-F5344CB8AC3E}">
        <p14:creationId xmlns:p14="http://schemas.microsoft.com/office/powerpoint/2010/main" val="897276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29"/>
        <p:cNvGrpSpPr/>
        <p:nvPr/>
      </p:nvGrpSpPr>
      <p:grpSpPr>
        <a:xfrm>
          <a:off x="0" y="0"/>
          <a:ext cx="0" cy="0"/>
          <a:chOff x="0" y="0"/>
          <a:chExt cx="0" cy="0"/>
        </a:xfrm>
      </p:grpSpPr>
      <p:sp>
        <p:nvSpPr>
          <p:cNvPr id="9" name="Title 12">
            <a:extLst>
              <a:ext uri="{FF2B5EF4-FFF2-40B4-BE49-F238E27FC236}">
                <a16:creationId xmlns:a16="http://schemas.microsoft.com/office/drawing/2014/main" id="{A9CABF84-6FF5-4BD6-B977-5A984F42D6D5}"/>
              </a:ext>
            </a:extLst>
          </p:cNvPr>
          <p:cNvSpPr>
            <a:spLocks noGrp="1"/>
          </p:cNvSpPr>
          <p:nvPr>
            <p:ph type="title"/>
          </p:nvPr>
        </p:nvSpPr>
        <p:spPr>
          <a:xfrm>
            <a:off x="429491" y="332507"/>
            <a:ext cx="11333018" cy="1219201"/>
          </a:xfrm>
          <a:solidFill>
            <a:schemeClr val="tx1"/>
          </a:solidFill>
        </p:spPr>
        <p:txBody>
          <a:bodyPr>
            <a:normAutofit fontScale="90000"/>
          </a:bodyPr>
          <a:lstStyle/>
          <a:p>
            <a:br>
              <a:rPr lang="en-US" b="1" dirty="0">
                <a:latin typeface="+mn-lt"/>
              </a:rPr>
            </a:br>
            <a:br>
              <a:rPr lang="en-US" b="1" dirty="0">
                <a:latin typeface="+mn-lt"/>
              </a:rPr>
            </a:br>
            <a:br>
              <a:rPr lang="en-US" b="1" dirty="0">
                <a:latin typeface="+mn-lt"/>
              </a:rPr>
            </a:br>
            <a:r>
              <a:rPr lang="en-US" b="1" dirty="0">
                <a:latin typeface="+mn-lt"/>
              </a:rPr>
              <a:t>STAAR Manual Review: </a:t>
            </a:r>
            <a:r>
              <a:rPr lang="en-US" b="1" dirty="0"/>
              <a:t>Students Who Become Sick During a Test</a:t>
            </a:r>
            <a:br>
              <a:rPr lang="en-US" sz="2800" b="1" dirty="0">
                <a:solidFill>
                  <a:srgbClr val="FF0000"/>
                </a:solidFill>
              </a:rPr>
            </a:br>
            <a:br>
              <a:rPr lang="en-US" sz="2800" b="1" dirty="0">
                <a:solidFill>
                  <a:srgbClr val="FF0000"/>
                </a:solidFill>
              </a:rPr>
            </a:br>
            <a:br>
              <a:rPr lang="en-US" sz="2800" dirty="0">
                <a:solidFill>
                  <a:schemeClr val="accent1">
                    <a:satMod val="150000"/>
                  </a:schemeClr>
                </a:solidFill>
              </a:rPr>
            </a:br>
            <a:br>
              <a:rPr lang="en-US" dirty="0">
                <a:solidFill>
                  <a:schemeClr val="accent1">
                    <a:satMod val="150000"/>
                  </a:schemeClr>
                </a:solidFill>
              </a:rPr>
            </a:br>
            <a:endParaRPr lang="en-US" b="1" dirty="0">
              <a:latin typeface="+mn-lt"/>
            </a:endParaRPr>
          </a:p>
        </p:txBody>
      </p:sp>
      <p:sp>
        <p:nvSpPr>
          <p:cNvPr id="7" name="TextBox 6">
            <a:extLst>
              <a:ext uri="{FF2B5EF4-FFF2-40B4-BE49-F238E27FC236}">
                <a16:creationId xmlns:a16="http://schemas.microsoft.com/office/drawing/2014/main" id="{04716290-3074-4CDA-A259-56D2D9241FAE}"/>
              </a:ext>
            </a:extLst>
          </p:cNvPr>
          <p:cNvSpPr txBox="1">
            <a:spLocks noChangeArrowheads="1"/>
          </p:cNvSpPr>
          <p:nvPr/>
        </p:nvSpPr>
        <p:spPr bwMode="auto">
          <a:xfrm>
            <a:off x="9870391" y="1066798"/>
            <a:ext cx="20445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sz="1800" b="1" dirty="0">
                <a:highlight>
                  <a:srgbClr val="FFFF00"/>
                </a:highlight>
              </a:rPr>
              <a:t>Manual pg. 43</a:t>
            </a:r>
          </a:p>
        </p:txBody>
      </p:sp>
      <p:sp>
        <p:nvSpPr>
          <p:cNvPr id="8" name="Rectangle 7">
            <a:extLst>
              <a:ext uri="{FF2B5EF4-FFF2-40B4-BE49-F238E27FC236}">
                <a16:creationId xmlns:a16="http://schemas.microsoft.com/office/drawing/2014/main" id="{39F3BA56-CAF5-4166-8E4B-FBFF14EBCD18}"/>
              </a:ext>
            </a:extLst>
          </p:cNvPr>
          <p:cNvSpPr/>
          <p:nvPr/>
        </p:nvSpPr>
        <p:spPr>
          <a:xfrm>
            <a:off x="225287" y="1551708"/>
            <a:ext cx="11689621" cy="5416868"/>
          </a:xfrm>
          <a:prstGeom prst="rect">
            <a:avLst/>
          </a:prstGeom>
        </p:spPr>
        <p:txBody>
          <a:bodyPr wrap="square">
            <a:spAutoFit/>
          </a:bodyPr>
          <a:lstStyle/>
          <a:p>
            <a:r>
              <a:rPr lang="en-US" dirty="0"/>
              <a:t>Make-up testing may also be used for a student who becomes sick and leaves campus during the test. If the student has not completed the assessment, he or she may complete the test within the scheduled administration dates. Test administrators should keep track of the amount of time a student used on the first day so that the student is provided the remaining test time to complete the test on the make-up day.  </a:t>
            </a:r>
          </a:p>
          <a:p>
            <a:pPr>
              <a:buFont typeface="Arial" panose="020B0604020202020204" pitchFamily="34" charset="0"/>
              <a:buChar char="•"/>
            </a:pPr>
            <a:r>
              <a:rPr lang="en-US" dirty="0"/>
              <a:t>Test administrators should use a paperclip to separate the questions the student has completed on the first day, so the student does not go back to those questions on the make-up day.  This applies to</a:t>
            </a:r>
          </a:p>
          <a:p>
            <a:pPr marL="742727" lvl="1" indent="-285664">
              <a:buFont typeface="Arial" panose="020B0604020202020204" pitchFamily="34" charset="0"/>
              <a:buChar char="•"/>
            </a:pPr>
            <a:r>
              <a:rPr lang="en-US" sz="1600" dirty="0"/>
              <a:t>grades 3–8 mathematics</a:t>
            </a:r>
          </a:p>
          <a:p>
            <a:pPr marL="742727" lvl="1" indent="-285664">
              <a:buFont typeface="Arial" panose="020B0604020202020204" pitchFamily="34" charset="0"/>
              <a:buChar char="•"/>
            </a:pPr>
            <a:r>
              <a:rPr lang="en-US" sz="1600" dirty="0"/>
              <a:t>grades 5 and 8 science</a:t>
            </a:r>
          </a:p>
          <a:p>
            <a:pPr marL="742727" lvl="1" indent="-285664">
              <a:buFont typeface="Arial" panose="020B0604020202020204" pitchFamily="34" charset="0"/>
              <a:buChar char="•"/>
            </a:pPr>
            <a:r>
              <a:rPr lang="en-US" sz="1600" dirty="0"/>
              <a:t>grade 8 social studies</a:t>
            </a:r>
          </a:p>
          <a:p>
            <a:pPr marL="742727" lvl="1" indent="-285664">
              <a:buFont typeface="Arial" panose="020B0604020202020204" pitchFamily="34" charset="0"/>
              <a:buChar char="•"/>
            </a:pPr>
            <a:r>
              <a:rPr lang="en-US" sz="1600" b="1" dirty="0"/>
              <a:t>Algebra I, Algebra II, Biology, and U.S. History</a:t>
            </a:r>
          </a:p>
          <a:p>
            <a:pPr>
              <a:buFont typeface="Arial" panose="020B0604020202020204" pitchFamily="34" charset="0"/>
              <a:buChar char="•"/>
            </a:pPr>
            <a:r>
              <a:rPr lang="en-US" dirty="0"/>
              <a:t>Test administrators should use a paperclip to separate the passages and related questions that a student has completed on the first day, so the student does not go back to those passages and related questions on the make-up day.  This applies to </a:t>
            </a:r>
          </a:p>
          <a:p>
            <a:pPr marL="742727" lvl="1" indent="-285664">
              <a:buFont typeface="Arial" panose="020B0604020202020204" pitchFamily="34" charset="0"/>
              <a:buChar char="•"/>
            </a:pPr>
            <a:r>
              <a:rPr lang="en-US" sz="1600" dirty="0"/>
              <a:t>grades 3–8 reading</a:t>
            </a:r>
          </a:p>
          <a:p>
            <a:pPr marL="742727" lvl="1" indent="-285664">
              <a:buFont typeface="Arial" panose="020B0604020202020204" pitchFamily="34" charset="0"/>
              <a:buChar char="•"/>
            </a:pPr>
            <a:r>
              <a:rPr lang="en-US" sz="1600" dirty="0"/>
              <a:t>grades 4 and 7 writing</a:t>
            </a:r>
          </a:p>
          <a:p>
            <a:pPr marL="742727" lvl="1" indent="-285664">
              <a:buFont typeface="Arial" panose="020B0604020202020204" pitchFamily="34" charset="0"/>
              <a:buChar char="•"/>
            </a:pPr>
            <a:r>
              <a:rPr lang="en-US" sz="1600" b="1" dirty="0"/>
              <a:t>English I, English II, and English III</a:t>
            </a:r>
          </a:p>
          <a:p>
            <a:r>
              <a:rPr lang="en-US" dirty="0"/>
              <a:t>For online administrations, students testing over multiple days are able to view all items and passages but will not be able to edit responses completed on a previous day. Students actively testing at 11:59 PM (CST) will not have their answers locked until the student logs out of the test or has been automatically logged out by the application due to inactivity.</a:t>
            </a:r>
            <a:br>
              <a:rPr lang="en-US" dirty="0"/>
            </a:br>
            <a:endParaRPr lang="en-US" dirty="0"/>
          </a:p>
        </p:txBody>
      </p:sp>
      <p:sp>
        <p:nvSpPr>
          <p:cNvPr id="11" name="TextBox 10">
            <a:extLst>
              <a:ext uri="{FF2B5EF4-FFF2-40B4-BE49-F238E27FC236}">
                <a16:creationId xmlns:a16="http://schemas.microsoft.com/office/drawing/2014/main" id="{31DBB907-3FCF-40FA-B08F-74F08CB5806A}"/>
              </a:ext>
            </a:extLst>
          </p:cNvPr>
          <p:cNvSpPr txBox="1"/>
          <p:nvPr/>
        </p:nvSpPr>
        <p:spPr>
          <a:xfrm>
            <a:off x="4761822" y="1020631"/>
            <a:ext cx="5108569" cy="461665"/>
          </a:xfrm>
          <a:prstGeom prst="rect">
            <a:avLst/>
          </a:prstGeom>
          <a:solidFill>
            <a:schemeClr val="accent1">
              <a:lumMod val="25000"/>
              <a:lumOff val="75000"/>
            </a:schemeClr>
          </a:solidFill>
        </p:spPr>
        <p:txBody>
          <a:bodyPr wrap="square" rtlCol="0">
            <a:spAutoFit/>
          </a:bodyPr>
          <a:lstStyle/>
          <a:p>
            <a:r>
              <a:rPr lang="en-US" sz="1200" dirty="0">
                <a:solidFill>
                  <a:srgbClr val="002060"/>
                </a:solidFill>
              </a:rPr>
              <a:t>**Note to CTC- this is found in DCCR, manual only mentions this as it relates to online testing</a:t>
            </a:r>
          </a:p>
        </p:txBody>
      </p:sp>
    </p:spTree>
    <p:custDataLst>
      <p:tags r:id="rId1"/>
    </p:custDataLst>
    <p:extLst>
      <p:ext uri="{BB962C8B-B14F-4D97-AF65-F5344CB8AC3E}">
        <p14:creationId xmlns:p14="http://schemas.microsoft.com/office/powerpoint/2010/main" val="792210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29"/>
        <p:cNvGrpSpPr/>
        <p:nvPr/>
      </p:nvGrpSpPr>
      <p:grpSpPr>
        <a:xfrm>
          <a:off x="0" y="0"/>
          <a:ext cx="0" cy="0"/>
          <a:chOff x="0" y="0"/>
          <a:chExt cx="0" cy="0"/>
        </a:xfrm>
      </p:grpSpPr>
      <p:sp>
        <p:nvSpPr>
          <p:cNvPr id="9" name="Title 12">
            <a:extLst>
              <a:ext uri="{FF2B5EF4-FFF2-40B4-BE49-F238E27FC236}">
                <a16:creationId xmlns:a16="http://schemas.microsoft.com/office/drawing/2014/main" id="{A9CABF84-6FF5-4BD6-B977-5A984F42D6D5}"/>
              </a:ext>
            </a:extLst>
          </p:cNvPr>
          <p:cNvSpPr>
            <a:spLocks noGrp="1"/>
          </p:cNvSpPr>
          <p:nvPr>
            <p:ph type="title"/>
          </p:nvPr>
        </p:nvSpPr>
        <p:spPr>
          <a:xfrm>
            <a:off x="429491" y="332507"/>
            <a:ext cx="11333018" cy="1219201"/>
          </a:xfrm>
          <a:solidFill>
            <a:schemeClr val="tx1"/>
          </a:solidFill>
        </p:spPr>
        <p:txBody>
          <a:bodyPr>
            <a:normAutofit fontScale="90000"/>
          </a:bodyPr>
          <a:lstStyle/>
          <a:p>
            <a:br>
              <a:rPr lang="en-US" b="1" dirty="0">
                <a:latin typeface="+mn-lt"/>
              </a:rPr>
            </a:br>
            <a:br>
              <a:rPr lang="en-US" b="1" dirty="0">
                <a:latin typeface="+mn-lt"/>
              </a:rPr>
            </a:br>
            <a:br>
              <a:rPr lang="en-US" b="1" dirty="0">
                <a:latin typeface="+mn-lt"/>
              </a:rPr>
            </a:br>
            <a:r>
              <a:rPr lang="en-US" b="1" dirty="0">
                <a:latin typeface="+mn-lt"/>
              </a:rPr>
              <a:t>STAAR Manual Review: </a:t>
            </a:r>
            <a:r>
              <a:rPr lang="en-US" b="1" dirty="0"/>
              <a:t>Online Testing</a:t>
            </a:r>
            <a:br>
              <a:rPr lang="en-US" sz="2800" b="1" dirty="0">
                <a:solidFill>
                  <a:srgbClr val="FF0000"/>
                </a:solidFill>
              </a:rPr>
            </a:br>
            <a:br>
              <a:rPr lang="en-US" sz="2800" b="1" dirty="0">
                <a:solidFill>
                  <a:srgbClr val="FF0000"/>
                </a:solidFill>
              </a:rPr>
            </a:br>
            <a:br>
              <a:rPr lang="en-US" sz="2800" dirty="0">
                <a:solidFill>
                  <a:schemeClr val="accent1">
                    <a:satMod val="150000"/>
                  </a:schemeClr>
                </a:solidFill>
              </a:rPr>
            </a:br>
            <a:br>
              <a:rPr lang="en-US" dirty="0">
                <a:solidFill>
                  <a:schemeClr val="accent1">
                    <a:satMod val="150000"/>
                  </a:schemeClr>
                </a:solidFill>
              </a:rPr>
            </a:br>
            <a:endParaRPr lang="en-US" b="1" dirty="0">
              <a:latin typeface="+mn-lt"/>
            </a:endParaRPr>
          </a:p>
        </p:txBody>
      </p:sp>
      <p:sp>
        <p:nvSpPr>
          <p:cNvPr id="8" name="Rectangle 7">
            <a:extLst>
              <a:ext uri="{FF2B5EF4-FFF2-40B4-BE49-F238E27FC236}">
                <a16:creationId xmlns:a16="http://schemas.microsoft.com/office/drawing/2014/main" id="{39F3BA56-CAF5-4166-8E4B-FBFF14EBCD18}"/>
              </a:ext>
            </a:extLst>
          </p:cNvPr>
          <p:cNvSpPr/>
          <p:nvPr/>
        </p:nvSpPr>
        <p:spPr>
          <a:xfrm>
            <a:off x="514750" y="1667271"/>
            <a:ext cx="7839541" cy="5066002"/>
          </a:xfrm>
          <a:prstGeom prst="rect">
            <a:avLst/>
          </a:prstGeom>
        </p:spPr>
        <p:txBody>
          <a:bodyPr wrap="square">
            <a:spAutoFit/>
          </a:bodyPr>
          <a:lstStyle/>
          <a:p>
            <a:pPr marL="514350" indent="-285750">
              <a:lnSpc>
                <a:spcPct val="80000"/>
              </a:lnSpc>
              <a:buClr>
                <a:schemeClr val="tx1"/>
              </a:buClr>
              <a:buFont typeface="Arial" panose="020B0604020202020204" pitchFamily="34" charset="0"/>
              <a:buChar char="•"/>
            </a:pPr>
            <a:r>
              <a:rPr lang="en-US" altLang="en-US" sz="1600" dirty="0"/>
              <a:t>Students testing online will need a student test ticket to log in to the ETS system.</a:t>
            </a:r>
          </a:p>
          <a:p>
            <a:pPr marL="514350" indent="-285750">
              <a:lnSpc>
                <a:spcPct val="80000"/>
              </a:lnSpc>
              <a:buClr>
                <a:schemeClr val="tx1"/>
              </a:buClr>
              <a:buFont typeface="Arial" panose="020B0604020202020204" pitchFamily="34" charset="0"/>
              <a:buChar char="•"/>
            </a:pPr>
            <a:r>
              <a:rPr lang="en-US" altLang="en-US" sz="1600" dirty="0"/>
              <a:t>If a student needs to take a break, you may pause the test. </a:t>
            </a:r>
          </a:p>
          <a:p>
            <a:pPr marL="514350" indent="-285750">
              <a:lnSpc>
                <a:spcPct val="120000"/>
              </a:lnSpc>
              <a:buClr>
                <a:schemeClr val="tx1"/>
              </a:buClr>
              <a:buFont typeface="Arial" panose="020B0604020202020204" pitchFamily="34" charset="0"/>
              <a:buChar char="•"/>
            </a:pPr>
            <a:r>
              <a:rPr lang="en-US" altLang="en-US" sz="1600" dirty="0"/>
              <a:t>To pause the test, students click the </a:t>
            </a:r>
            <a:r>
              <a:rPr lang="en-US" altLang="en-US" sz="1600" b="1" i="1" dirty="0"/>
              <a:t>Pause</a:t>
            </a:r>
            <a:r>
              <a:rPr lang="en-US" altLang="en-US" sz="1600" dirty="0"/>
              <a:t> button. The test administrator should provide assistance for students who need help pausing their tests. To resume a test, students should be instructed to click </a:t>
            </a:r>
            <a:r>
              <a:rPr lang="en-US" altLang="en-US" sz="1600" b="1" i="1" dirty="0"/>
              <a:t>Resume</a:t>
            </a:r>
            <a:r>
              <a:rPr lang="en-US" altLang="en-US" sz="1600" dirty="0"/>
              <a:t> on the Pause screen.</a:t>
            </a:r>
          </a:p>
          <a:p>
            <a:pPr marL="514350" indent="-285750">
              <a:buClr>
                <a:schemeClr val="tx1"/>
              </a:buClr>
              <a:buFont typeface="Arial" panose="020B0604020202020204" pitchFamily="34" charset="0"/>
              <a:buChar char="•"/>
            </a:pPr>
            <a:r>
              <a:rPr lang="en-US" altLang="en-US" sz="1600" dirty="0"/>
              <a:t>If a test is paused for more than 30 minutes the student will automatically be logged out. To resume testing, the student must log back in using the original student test ticket. </a:t>
            </a:r>
          </a:p>
          <a:p>
            <a:pPr marL="514350" indent="-285750">
              <a:buClr>
                <a:schemeClr val="tx1"/>
              </a:buClr>
              <a:buFont typeface="Arial" panose="020B0604020202020204" pitchFamily="34" charset="0"/>
              <a:buChar char="•"/>
            </a:pPr>
            <a:r>
              <a:rPr lang="en-US" altLang="en-US" sz="1600" dirty="0"/>
              <a:t>Students in an online test administration should log out if they take a lunch break.  To log out of the test, students click the </a:t>
            </a:r>
            <a:r>
              <a:rPr lang="en-US" altLang="en-US" sz="1600" b="1" i="1" dirty="0"/>
              <a:t>Logout </a:t>
            </a:r>
            <a:r>
              <a:rPr lang="en-US" altLang="en-US" sz="1600" dirty="0"/>
              <a:t>button. </a:t>
            </a:r>
          </a:p>
          <a:p>
            <a:pPr marL="514350" indent="-285750">
              <a:buClr>
                <a:schemeClr val="tx1"/>
              </a:buClr>
              <a:buFont typeface="Arial" panose="020B0604020202020204" pitchFamily="34" charset="0"/>
              <a:buChar char="•"/>
            </a:pPr>
            <a:r>
              <a:rPr lang="en-US" altLang="en-US" sz="1600" dirty="0"/>
              <a:t>Ensure students have properly exited test </a:t>
            </a:r>
            <a:r>
              <a:rPr lang="en-US" altLang="en-US" sz="1600" b="1" dirty="0"/>
              <a:t>BEFORE</a:t>
            </a:r>
            <a:r>
              <a:rPr lang="en-US" altLang="en-US" sz="1600" dirty="0"/>
              <a:t> allowing them to leave test session.</a:t>
            </a:r>
          </a:p>
          <a:p>
            <a:pPr marL="514350" indent="-285750">
              <a:buClr>
                <a:schemeClr val="tx1"/>
              </a:buClr>
              <a:buFont typeface="Arial" panose="020B0604020202020204" pitchFamily="34" charset="0"/>
              <a:buChar char="•"/>
            </a:pPr>
            <a:endParaRPr lang="en-US" altLang="en-US" sz="1600" dirty="0"/>
          </a:p>
          <a:p>
            <a:pPr marL="514350" indent="-285750">
              <a:buClr>
                <a:schemeClr val="tx1"/>
              </a:buClr>
              <a:buFont typeface="Arial" panose="020B0604020202020204" pitchFamily="34" charset="0"/>
              <a:buChar char="•"/>
            </a:pPr>
            <a:endParaRPr lang="en-US" altLang="en-US" sz="1600" dirty="0"/>
          </a:p>
          <a:p>
            <a:pPr marL="514350" indent="-285750">
              <a:buClr>
                <a:schemeClr val="tx1"/>
              </a:buClr>
              <a:buFont typeface="Arial" panose="020B0604020202020204" pitchFamily="34" charset="0"/>
              <a:buChar char="•"/>
            </a:pPr>
            <a:endParaRPr lang="en-US" altLang="en-US" sz="1600" dirty="0"/>
          </a:p>
          <a:p>
            <a:pPr marL="514350" indent="-285750">
              <a:buClr>
                <a:schemeClr val="tx1"/>
              </a:buClr>
              <a:buFont typeface="Arial" panose="020B0604020202020204" pitchFamily="34" charset="0"/>
              <a:buChar char="•"/>
            </a:pPr>
            <a:r>
              <a:rPr lang="en-US" altLang="en-US" sz="1600" dirty="0"/>
              <a:t>Students who cannot finish their tests due to illness or a testing </a:t>
            </a:r>
            <a:r>
              <a:rPr lang="en-US" altLang="en-US" sz="1600" u="sng" dirty="0"/>
              <a:t>irregularity should not click the Submit and End Test button. The student should log out of the test.  </a:t>
            </a:r>
            <a:r>
              <a:rPr lang="en-US" altLang="en-US" sz="1600" dirty="0"/>
              <a:t>**Please notify TC in this instance for additional guidance.</a:t>
            </a:r>
          </a:p>
          <a:p>
            <a:pPr marL="514350" indent="-285750">
              <a:buClr>
                <a:schemeClr val="tx1"/>
              </a:buClr>
              <a:buFont typeface="Arial" panose="020B0604020202020204" pitchFamily="34" charset="0"/>
              <a:buChar char="•"/>
            </a:pPr>
            <a:endParaRPr lang="en-US" altLang="en-US" sz="1600" dirty="0"/>
          </a:p>
          <a:p>
            <a:pPr marL="514350" indent="-285750">
              <a:buClr>
                <a:schemeClr val="tx1"/>
              </a:buClr>
              <a:buFont typeface="Arial" panose="020B0604020202020204" pitchFamily="34" charset="0"/>
              <a:buChar char="•"/>
            </a:pPr>
            <a:endParaRPr lang="en-US" altLang="en-US" sz="1600" dirty="0"/>
          </a:p>
        </p:txBody>
      </p:sp>
      <p:sp>
        <p:nvSpPr>
          <p:cNvPr id="6" name="TextBox 6">
            <a:extLst>
              <a:ext uri="{FF2B5EF4-FFF2-40B4-BE49-F238E27FC236}">
                <a16:creationId xmlns:a16="http://schemas.microsoft.com/office/drawing/2014/main" id="{DE67BC60-CCCC-4FA1-BFBF-2C5E22142C98}"/>
              </a:ext>
            </a:extLst>
          </p:cNvPr>
          <p:cNvSpPr txBox="1">
            <a:spLocks noChangeArrowheads="1"/>
          </p:cNvSpPr>
          <p:nvPr/>
        </p:nvSpPr>
        <p:spPr bwMode="auto">
          <a:xfrm>
            <a:off x="8993876" y="743941"/>
            <a:ext cx="2683376"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sz="1800" b="1" dirty="0">
                <a:highlight>
                  <a:srgbClr val="FFFF00"/>
                </a:highlight>
              </a:rPr>
              <a:t>Manual pgs. 43-45</a:t>
            </a:r>
          </a:p>
          <a:p>
            <a:r>
              <a:rPr lang="en-US" altLang="en-US" sz="1800" b="1" dirty="0">
                <a:highlight>
                  <a:srgbClr val="FFFF00"/>
                </a:highlight>
              </a:rPr>
              <a:t>Online Tools Appendix B</a:t>
            </a:r>
          </a:p>
          <a:p>
            <a:endParaRPr lang="en-US" altLang="en-US" sz="1800" b="1" dirty="0"/>
          </a:p>
        </p:txBody>
      </p:sp>
      <p:pic>
        <p:nvPicPr>
          <p:cNvPr id="10" name="Picture 2">
            <a:extLst>
              <a:ext uri="{FF2B5EF4-FFF2-40B4-BE49-F238E27FC236}">
                <a16:creationId xmlns:a16="http://schemas.microsoft.com/office/drawing/2014/main" id="{4E27896A-EADB-46B8-A5F5-372583C6747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30833" t="44757" r="36328" b="39380"/>
          <a:stretch>
            <a:fillRect/>
          </a:stretch>
        </p:blipFill>
        <p:spPr bwMode="auto">
          <a:xfrm>
            <a:off x="1775951" y="4441174"/>
            <a:ext cx="5943600" cy="1027031"/>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12" name="Picture 11">
            <a:extLst>
              <a:ext uri="{FF2B5EF4-FFF2-40B4-BE49-F238E27FC236}">
                <a16:creationId xmlns:a16="http://schemas.microsoft.com/office/drawing/2014/main" id="{CD7BCE5C-F0EA-461B-91AD-BC236DE80B3E}"/>
              </a:ext>
            </a:extLst>
          </p:cNvPr>
          <p:cNvPicPr>
            <a:picLocks noChangeAspect="1"/>
          </p:cNvPicPr>
          <p:nvPr/>
        </p:nvPicPr>
        <p:blipFill rotWithShape="1">
          <a:blip r:embed="rId5"/>
          <a:srcRect l="1" r="54909" b="36517"/>
          <a:stretch/>
        </p:blipFill>
        <p:spPr>
          <a:xfrm>
            <a:off x="8635839" y="1667271"/>
            <a:ext cx="3126670" cy="2474997"/>
          </a:xfrm>
          <a:prstGeom prst="rect">
            <a:avLst/>
          </a:prstGeom>
        </p:spPr>
      </p:pic>
      <p:sp>
        <p:nvSpPr>
          <p:cNvPr id="13" name="Rectangle 12">
            <a:extLst>
              <a:ext uri="{FF2B5EF4-FFF2-40B4-BE49-F238E27FC236}">
                <a16:creationId xmlns:a16="http://schemas.microsoft.com/office/drawing/2014/main" id="{8BC7DA0E-F2D6-483B-BA37-4C4AB88DFAEA}"/>
              </a:ext>
            </a:extLst>
          </p:cNvPr>
          <p:cNvSpPr/>
          <p:nvPr/>
        </p:nvSpPr>
        <p:spPr>
          <a:xfrm>
            <a:off x="8635839" y="4216026"/>
            <a:ext cx="3134343" cy="1477328"/>
          </a:xfrm>
          <a:prstGeom prst="rect">
            <a:avLst/>
          </a:prstGeom>
        </p:spPr>
        <p:txBody>
          <a:bodyPr wrap="square">
            <a:spAutoFit/>
          </a:bodyPr>
          <a:lstStyle/>
          <a:p>
            <a:pPr algn="ctr"/>
            <a:r>
              <a:rPr lang="en-US" b="1" i="1" dirty="0"/>
              <a:t>Make sure you are launching tests using the STAAR app. The most current version is located in the DISD software center</a:t>
            </a:r>
            <a:r>
              <a:rPr lang="en-US" dirty="0"/>
              <a:t>.</a:t>
            </a:r>
          </a:p>
        </p:txBody>
      </p:sp>
      <p:sp>
        <p:nvSpPr>
          <p:cNvPr id="3" name="Rectangle 2">
            <a:extLst>
              <a:ext uri="{FF2B5EF4-FFF2-40B4-BE49-F238E27FC236}">
                <a16:creationId xmlns:a16="http://schemas.microsoft.com/office/drawing/2014/main" id="{4C3AE021-0E92-4501-A115-EA71334E58E4}"/>
              </a:ext>
            </a:extLst>
          </p:cNvPr>
          <p:cNvSpPr/>
          <p:nvPr/>
        </p:nvSpPr>
        <p:spPr>
          <a:xfrm>
            <a:off x="1177637" y="6216154"/>
            <a:ext cx="10252364" cy="369332"/>
          </a:xfrm>
          <a:prstGeom prst="rect">
            <a:avLst/>
          </a:prstGeom>
        </p:spPr>
        <p:txBody>
          <a:bodyPr wrap="square">
            <a:spAutoFit/>
          </a:bodyPr>
          <a:lstStyle/>
          <a:p>
            <a:pPr algn="ctr">
              <a:buClr>
                <a:schemeClr val="tx1"/>
              </a:buClr>
            </a:pPr>
            <a:r>
              <a:rPr lang="en-US" altLang="en-US" b="1" dirty="0">
                <a:solidFill>
                  <a:srgbClr val="FF0000"/>
                </a:solidFill>
                <a:latin typeface="Adobe Garamond Pro Bold" panose="02020702060506020403" pitchFamily="18" charset="0"/>
              </a:rPr>
              <a:t>**Report any online issues IMMEDIATELY to campus test coordinator .</a:t>
            </a:r>
            <a:endParaRPr lang="en-US" altLang="en-US" dirty="0">
              <a:solidFill>
                <a:srgbClr val="FF0000"/>
              </a:solidFill>
              <a:latin typeface="Adobe Garamond Pro Bold" panose="02020702060506020403" pitchFamily="18" charset="0"/>
            </a:endParaRPr>
          </a:p>
        </p:txBody>
      </p:sp>
    </p:spTree>
    <p:custDataLst>
      <p:tags r:id="rId1"/>
    </p:custDataLst>
    <p:extLst>
      <p:ext uri="{BB962C8B-B14F-4D97-AF65-F5344CB8AC3E}">
        <p14:creationId xmlns:p14="http://schemas.microsoft.com/office/powerpoint/2010/main" val="3088159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29"/>
        <p:cNvGrpSpPr/>
        <p:nvPr/>
      </p:nvGrpSpPr>
      <p:grpSpPr>
        <a:xfrm>
          <a:off x="0" y="0"/>
          <a:ext cx="0" cy="0"/>
          <a:chOff x="0" y="0"/>
          <a:chExt cx="0" cy="0"/>
        </a:xfrm>
      </p:grpSpPr>
      <p:sp>
        <p:nvSpPr>
          <p:cNvPr id="9" name="Title 12">
            <a:extLst>
              <a:ext uri="{FF2B5EF4-FFF2-40B4-BE49-F238E27FC236}">
                <a16:creationId xmlns:a16="http://schemas.microsoft.com/office/drawing/2014/main" id="{A9CABF84-6FF5-4BD6-B977-5A984F42D6D5}"/>
              </a:ext>
            </a:extLst>
          </p:cNvPr>
          <p:cNvSpPr>
            <a:spLocks noGrp="1"/>
          </p:cNvSpPr>
          <p:nvPr>
            <p:ph type="title"/>
          </p:nvPr>
        </p:nvSpPr>
        <p:spPr>
          <a:xfrm>
            <a:off x="429491" y="332507"/>
            <a:ext cx="11333018" cy="1219201"/>
          </a:xfrm>
          <a:solidFill>
            <a:schemeClr val="tx1"/>
          </a:solidFill>
        </p:spPr>
        <p:txBody>
          <a:bodyPr>
            <a:normAutofit fontScale="90000"/>
          </a:bodyPr>
          <a:lstStyle/>
          <a:p>
            <a:br>
              <a:rPr lang="en-US" b="1" dirty="0">
                <a:latin typeface="+mn-lt"/>
              </a:rPr>
            </a:br>
            <a:br>
              <a:rPr lang="en-US" b="1" dirty="0">
                <a:latin typeface="+mn-lt"/>
              </a:rPr>
            </a:br>
            <a:br>
              <a:rPr lang="en-US" b="1" dirty="0">
                <a:latin typeface="+mn-lt"/>
              </a:rPr>
            </a:br>
            <a:r>
              <a:rPr lang="en-US" b="1" dirty="0">
                <a:latin typeface="+mn-lt"/>
              </a:rPr>
              <a:t>STAAR Manual Review: </a:t>
            </a:r>
            <a:r>
              <a:rPr lang="en-US" b="1" dirty="0"/>
              <a:t>Administration Directions</a:t>
            </a:r>
            <a:br>
              <a:rPr lang="en-US" sz="2800" b="1" dirty="0">
                <a:solidFill>
                  <a:srgbClr val="FF0000"/>
                </a:solidFill>
              </a:rPr>
            </a:br>
            <a:br>
              <a:rPr lang="en-US" sz="2800" b="1" dirty="0">
                <a:solidFill>
                  <a:srgbClr val="FF0000"/>
                </a:solidFill>
              </a:rPr>
            </a:br>
            <a:br>
              <a:rPr lang="en-US" dirty="0">
                <a:solidFill>
                  <a:schemeClr val="accent1">
                    <a:satMod val="150000"/>
                  </a:schemeClr>
                </a:solidFill>
              </a:rPr>
            </a:br>
            <a:endParaRPr lang="en-US" b="1" dirty="0">
              <a:latin typeface="+mn-lt"/>
            </a:endParaRPr>
          </a:p>
        </p:txBody>
      </p:sp>
      <p:sp>
        <p:nvSpPr>
          <p:cNvPr id="8" name="Title 1">
            <a:extLst>
              <a:ext uri="{FF2B5EF4-FFF2-40B4-BE49-F238E27FC236}">
                <a16:creationId xmlns:a16="http://schemas.microsoft.com/office/drawing/2014/main" id="{814E47E4-7701-4AA3-9C23-F689C0C8F467}"/>
              </a:ext>
            </a:extLst>
          </p:cNvPr>
          <p:cNvSpPr txBox="1">
            <a:spLocks/>
          </p:cNvSpPr>
          <p:nvPr/>
        </p:nvSpPr>
        <p:spPr>
          <a:xfrm>
            <a:off x="2616257" y="5126182"/>
            <a:ext cx="7816215" cy="159042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algn="ctr">
              <a:defRPr/>
            </a:pPr>
            <a:r>
              <a:rPr lang="en-US" sz="3600" b="1" dirty="0">
                <a:solidFill>
                  <a:srgbClr val="FF0000"/>
                </a:solidFill>
                <a:latin typeface="+mn-lt"/>
              </a:rPr>
              <a:t>Remember, this training does not take the place of reading your manual.</a:t>
            </a:r>
          </a:p>
        </p:txBody>
      </p:sp>
      <p:sp>
        <p:nvSpPr>
          <p:cNvPr id="10" name="Title 1">
            <a:extLst>
              <a:ext uri="{FF2B5EF4-FFF2-40B4-BE49-F238E27FC236}">
                <a16:creationId xmlns:a16="http://schemas.microsoft.com/office/drawing/2014/main" id="{2DDACC23-1AAF-442C-9D05-7A1CF66B4D2E}"/>
              </a:ext>
            </a:extLst>
          </p:cNvPr>
          <p:cNvSpPr txBox="1">
            <a:spLocks/>
          </p:cNvSpPr>
          <p:nvPr/>
        </p:nvSpPr>
        <p:spPr>
          <a:xfrm>
            <a:off x="7245929" y="1842655"/>
            <a:ext cx="4239491" cy="284018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a:defRPr/>
            </a:pPr>
            <a:r>
              <a:rPr lang="en-US" sz="3000" b="1" u="sng" dirty="0">
                <a:solidFill>
                  <a:schemeClr val="tx1"/>
                </a:solidFill>
                <a:latin typeface="+mn-lt"/>
              </a:rPr>
              <a:t>Online Administration Directions:</a:t>
            </a:r>
            <a:r>
              <a:rPr lang="en-US" sz="3000" b="1" dirty="0">
                <a:solidFill>
                  <a:schemeClr val="tx1"/>
                </a:solidFill>
                <a:latin typeface="+mn-lt"/>
              </a:rPr>
              <a:t> </a:t>
            </a:r>
            <a:r>
              <a:rPr lang="en-US" sz="3000" dirty="0">
                <a:latin typeface="+mn-lt"/>
              </a:rPr>
              <a:t>begin on page 63 of your manual.  It is important to read and highlight your directions in advance.  </a:t>
            </a:r>
            <a:endParaRPr lang="en-US" sz="3000" dirty="0">
              <a:solidFill>
                <a:srgbClr val="FF0000"/>
              </a:solidFill>
              <a:latin typeface="+mn-lt"/>
            </a:endParaRPr>
          </a:p>
        </p:txBody>
      </p:sp>
      <p:sp>
        <p:nvSpPr>
          <p:cNvPr id="12" name="Title 1">
            <a:extLst>
              <a:ext uri="{FF2B5EF4-FFF2-40B4-BE49-F238E27FC236}">
                <a16:creationId xmlns:a16="http://schemas.microsoft.com/office/drawing/2014/main" id="{2B46DB05-3D5B-45DE-B607-5E51940487DA}"/>
              </a:ext>
            </a:extLst>
          </p:cNvPr>
          <p:cNvSpPr txBox="1">
            <a:spLocks/>
          </p:cNvSpPr>
          <p:nvPr/>
        </p:nvSpPr>
        <p:spPr>
          <a:xfrm>
            <a:off x="637309" y="1842655"/>
            <a:ext cx="4239491" cy="284018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a:defRPr/>
            </a:pPr>
            <a:r>
              <a:rPr lang="en-US" sz="3000" b="1" u="sng" dirty="0">
                <a:solidFill>
                  <a:schemeClr val="tx1"/>
                </a:solidFill>
              </a:rPr>
              <a:t>Paper Administration Directions:</a:t>
            </a:r>
            <a:r>
              <a:rPr lang="en-US" sz="3000" b="1" dirty="0">
                <a:solidFill>
                  <a:schemeClr val="tx1"/>
                </a:solidFill>
              </a:rPr>
              <a:t> </a:t>
            </a:r>
            <a:r>
              <a:rPr lang="en-US" sz="3000" dirty="0"/>
              <a:t>begin on page 51 of your manual.  </a:t>
            </a:r>
            <a:r>
              <a:rPr lang="en-US" sz="3000" dirty="0">
                <a:latin typeface="+mn-lt"/>
              </a:rPr>
              <a:t>It is important to read and highlight your directions in advance.  </a:t>
            </a:r>
            <a:endParaRPr lang="en-US" sz="3000" dirty="0">
              <a:solidFill>
                <a:srgbClr val="FF0000"/>
              </a:solidFill>
              <a:latin typeface="+mn-lt"/>
            </a:endParaRPr>
          </a:p>
        </p:txBody>
      </p:sp>
    </p:spTree>
    <p:custDataLst>
      <p:tags r:id="rId1"/>
    </p:custDataLst>
    <p:extLst>
      <p:ext uri="{BB962C8B-B14F-4D97-AF65-F5344CB8AC3E}">
        <p14:creationId xmlns:p14="http://schemas.microsoft.com/office/powerpoint/2010/main" val="2042330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elated image">
            <a:extLst>
              <a:ext uri="{FF2B5EF4-FFF2-40B4-BE49-F238E27FC236}">
                <a16:creationId xmlns:a16="http://schemas.microsoft.com/office/drawing/2014/main" id="{84DF7C2C-6A00-462E-A0C3-271612E0184D}"/>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14229" y="576144"/>
            <a:ext cx="4279282" cy="5049301"/>
          </a:xfrm>
          <a:prstGeom prst="rect">
            <a:avLst/>
          </a:prstGeom>
          <a:noFill/>
          <a:extLst>
            <a:ext uri="{909E8E84-426E-40DD-AFC4-6F175D3DCCD1}">
              <a14:hiddenFill xmlns:a14="http://schemas.microsoft.com/office/drawing/2010/main">
                <a:solidFill>
                  <a:srgbClr val="FFFFFF"/>
                </a:solidFill>
              </a14:hiddenFill>
            </a:ext>
          </a:extLst>
        </p:spPr>
      </p:pic>
      <p:sp>
        <p:nvSpPr>
          <p:cNvPr id="12" name="Title 12">
            <a:extLst>
              <a:ext uri="{FF2B5EF4-FFF2-40B4-BE49-F238E27FC236}">
                <a16:creationId xmlns:a16="http://schemas.microsoft.com/office/drawing/2014/main" id="{6017A511-14E4-421D-A866-5756371DB75D}"/>
              </a:ext>
            </a:extLst>
          </p:cNvPr>
          <p:cNvSpPr txBox="1">
            <a:spLocks/>
          </p:cNvSpPr>
          <p:nvPr/>
        </p:nvSpPr>
        <p:spPr>
          <a:xfrm>
            <a:off x="1547966" y="5115088"/>
            <a:ext cx="2826327" cy="1082354"/>
          </a:xfrm>
          <a:prstGeom prst="rect">
            <a:avLst/>
          </a:prstGeom>
          <a:solidFill>
            <a:schemeClr val="tx1"/>
          </a:solidFill>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r>
              <a:rPr lang="en-US" b="1" dirty="0">
                <a:latin typeface="+mn-lt"/>
              </a:rPr>
              <a:t>Questions</a:t>
            </a:r>
          </a:p>
        </p:txBody>
      </p:sp>
      <p:pic>
        <p:nvPicPr>
          <p:cNvPr id="5" name="Picture 2" descr="Image result for testing memes">
            <a:extLst>
              <a:ext uri="{FF2B5EF4-FFF2-40B4-BE49-F238E27FC236}">
                <a16:creationId xmlns:a16="http://schemas.microsoft.com/office/drawing/2014/main" id="{0D144B58-7F42-43C4-8904-32070F56165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94218" y="381000"/>
            <a:ext cx="6096000" cy="609600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547141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3">
            <a:extLst>
              <a:ext uri="{FF2B5EF4-FFF2-40B4-BE49-F238E27FC236}">
                <a16:creationId xmlns:a16="http://schemas.microsoft.com/office/drawing/2014/main" id="{0FF8CB17-CE60-414E-8A30-73FAB9B1DA7E}"/>
              </a:ext>
            </a:extLst>
          </p:cNvPr>
          <p:cNvSpPr txBox="1">
            <a:spLocks noChangeArrowheads="1"/>
          </p:cNvSpPr>
          <p:nvPr/>
        </p:nvSpPr>
        <p:spPr>
          <a:xfrm>
            <a:off x="1109980" y="4206240"/>
            <a:ext cx="9966960" cy="1325880"/>
          </a:xfrm>
          <a:prstGeom prst="rect">
            <a:avLst/>
          </a:prstGeom>
        </p:spPr>
        <p:txBody>
          <a:bodyPr vert="horz" lIns="91440" tIns="45720" rIns="91440" bIns="45720" rtlCol="0" anchor="b">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85000"/>
              </a:lnSpc>
              <a:spcBef>
                <a:spcPct val="0"/>
              </a:spcBef>
              <a:spcAft>
                <a:spcPts val="600"/>
              </a:spcAft>
            </a:pPr>
            <a:r>
              <a:rPr lang="en-US" altLang="en-US" sz="4100" b="1" cap="all" dirty="0">
                <a:ln w="15875">
                  <a:solidFill>
                    <a:sysClr val="window" lastClr="FFFFFF"/>
                  </a:solidFill>
                </a:ln>
                <a:effectLst>
                  <a:outerShdw dist="38100" dir="2700000" algn="tl" rotWithShape="0">
                    <a:srgbClr val="DF5327"/>
                  </a:outerShdw>
                </a:effectLst>
                <a:latin typeface="+mj-lt"/>
              </a:rPr>
              <a:t>Student Answer Sheets</a:t>
            </a:r>
          </a:p>
        </p:txBody>
      </p:sp>
      <p:pic>
        <p:nvPicPr>
          <p:cNvPr id="1030" name="Picture 6" descr="Image result for stack of books">
            <a:extLst>
              <a:ext uri="{FF2B5EF4-FFF2-40B4-BE49-F238E27FC236}">
                <a16:creationId xmlns:a16="http://schemas.microsoft.com/office/drawing/2014/main" id="{EBA043BE-6E7F-40E6-B889-9445734D994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3944" r="-1" b="-1"/>
          <a:stretch/>
        </p:blipFill>
        <p:spPr bwMode="auto">
          <a:xfrm>
            <a:off x="3255980" y="1210779"/>
            <a:ext cx="5674959" cy="287022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Image result for graduation cap and books not cartoon">
            <a:extLst>
              <a:ext uri="{FF2B5EF4-FFF2-40B4-BE49-F238E27FC236}">
                <a16:creationId xmlns:a16="http://schemas.microsoft.com/office/drawing/2014/main" id="{79D85986-2B8C-4FAC-BFE1-1ACA9EC88DEA}"/>
              </a:ext>
            </a:extLst>
          </p:cNvPr>
          <p:cNvPicPr>
            <a:picLocks noChangeAspect="1" noChangeArrowheads="1"/>
          </p:cNvPicPr>
          <p:nvPr/>
        </p:nvPicPr>
        <p:blipFill rotWithShape="1">
          <a:blip r:embed="rId4">
            <a:clrChange>
              <a:clrFrom>
                <a:srgbClr val="F6F6F6"/>
              </a:clrFrom>
              <a:clrTo>
                <a:srgbClr val="F6F6F6">
                  <a:alpha val="0"/>
                </a:srgbClr>
              </a:clrTo>
            </a:clrChange>
            <a:extLst>
              <a:ext uri="{28A0092B-C50C-407E-A947-70E740481C1C}">
                <a14:useLocalDpi xmlns:a14="http://schemas.microsoft.com/office/drawing/2010/main" val="0"/>
              </a:ext>
            </a:extLst>
          </a:blip>
          <a:srcRect l="10395" r="3051" b="-2"/>
          <a:stretch/>
        </p:blipFill>
        <p:spPr bwMode="auto">
          <a:xfrm>
            <a:off x="4341875" y="515373"/>
            <a:ext cx="3275492" cy="273423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A8542A86-41D3-4DD1-A423-AC4EDDE39348}"/>
              </a:ext>
            </a:extLst>
          </p:cNvPr>
          <p:cNvSpPr txBox="1"/>
          <p:nvPr/>
        </p:nvSpPr>
        <p:spPr>
          <a:xfrm>
            <a:off x="6539346" y="5647221"/>
            <a:ext cx="5167745" cy="954107"/>
          </a:xfrm>
          <a:prstGeom prst="rect">
            <a:avLst/>
          </a:prstGeom>
          <a:solidFill>
            <a:schemeClr val="accent1">
              <a:lumMod val="25000"/>
              <a:lumOff val="75000"/>
            </a:schemeClr>
          </a:solidFill>
        </p:spPr>
        <p:txBody>
          <a:bodyPr wrap="square" rtlCol="0">
            <a:spAutoFit/>
          </a:bodyPr>
          <a:lstStyle/>
          <a:p>
            <a:r>
              <a:rPr lang="en-US" sz="1400" i="1" dirty="0">
                <a:solidFill>
                  <a:srgbClr val="002060"/>
                </a:solidFill>
              </a:rPr>
              <a:t>**Note to CTC- while reviewing this section, make sure to emphasize the difference in </a:t>
            </a:r>
            <a:r>
              <a:rPr lang="en-US" sz="1400" i="1" dirty="0" err="1">
                <a:solidFill>
                  <a:srgbClr val="002060"/>
                </a:solidFill>
              </a:rPr>
              <a:t>precoded</a:t>
            </a:r>
            <a:r>
              <a:rPr lang="en-US" sz="1400" i="1" dirty="0">
                <a:solidFill>
                  <a:srgbClr val="002060"/>
                </a:solidFill>
              </a:rPr>
              <a:t> and hand gridded answer documents to ensure students do not bubble on documents that are already </a:t>
            </a:r>
            <a:r>
              <a:rPr lang="en-US" sz="1400" i="1" dirty="0" err="1">
                <a:solidFill>
                  <a:srgbClr val="002060"/>
                </a:solidFill>
              </a:rPr>
              <a:t>precoded</a:t>
            </a:r>
            <a:r>
              <a:rPr lang="en-US" sz="1400" i="1" dirty="0">
                <a:solidFill>
                  <a:srgbClr val="002060"/>
                </a:solidFill>
              </a:rPr>
              <a:t>.</a:t>
            </a:r>
          </a:p>
        </p:txBody>
      </p:sp>
    </p:spTree>
    <p:custDataLst>
      <p:tags r:id="rId1"/>
    </p:custDataLst>
    <p:extLst>
      <p:ext uri="{BB962C8B-B14F-4D97-AF65-F5344CB8AC3E}">
        <p14:creationId xmlns:p14="http://schemas.microsoft.com/office/powerpoint/2010/main" val="34359047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a:extLst>
              <a:ext uri="{FF2B5EF4-FFF2-40B4-BE49-F238E27FC236}">
                <a16:creationId xmlns:a16="http://schemas.microsoft.com/office/drawing/2014/main" id="{207177EE-DA12-430C-9EC6-51C0A85F95A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0587" t="20776" r="40189" b="33391"/>
          <a:stretch/>
        </p:blipFill>
        <p:spPr bwMode="auto">
          <a:xfrm>
            <a:off x="2649209" y="1049026"/>
            <a:ext cx="4081819" cy="5469024"/>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51204" name="Text Box 8"/>
          <p:cNvSpPr txBox="1">
            <a:spLocks noChangeArrowheads="1"/>
          </p:cNvSpPr>
          <p:nvPr/>
        </p:nvSpPr>
        <p:spPr bwMode="auto">
          <a:xfrm>
            <a:off x="2780437" y="2430996"/>
            <a:ext cx="16006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sz="1800"/>
          </a:p>
        </p:txBody>
      </p:sp>
      <p:sp>
        <p:nvSpPr>
          <p:cNvPr id="27" name="Text Box 9">
            <a:extLst>
              <a:ext uri="{FF2B5EF4-FFF2-40B4-BE49-F238E27FC236}">
                <a16:creationId xmlns:a16="http://schemas.microsoft.com/office/drawing/2014/main" id="{3C71155E-663F-4669-96E5-18E71FBDA03B}"/>
              </a:ext>
            </a:extLst>
          </p:cNvPr>
          <p:cNvSpPr txBox="1">
            <a:spLocks noChangeArrowheads="1"/>
          </p:cNvSpPr>
          <p:nvPr/>
        </p:nvSpPr>
        <p:spPr bwMode="auto">
          <a:xfrm>
            <a:off x="293128" y="3648275"/>
            <a:ext cx="2127708" cy="2585323"/>
          </a:xfrm>
          <a:prstGeom prst="rect">
            <a:avLst/>
          </a:prstGeom>
          <a:noFill/>
          <a:ln w="9525">
            <a:noFill/>
            <a:miter lim="800000"/>
            <a:headEnd/>
            <a:tailEnd/>
          </a:ln>
        </p:spPr>
        <p:txBody>
          <a:bodyPr wrap="square">
            <a:spAutoFit/>
          </a:bodyPr>
          <a:lstStyle/>
          <a:p>
            <a:r>
              <a:rPr lang="en-US" sz="1200" dirty="0"/>
              <a:t>Precoded Answer Documents will include a small imprint in this area. Do </a:t>
            </a:r>
            <a:r>
              <a:rPr lang="en-US" sz="1200" b="1" dirty="0"/>
              <a:t>NOT </a:t>
            </a:r>
            <a:r>
              <a:rPr lang="en-US" sz="1200" dirty="0"/>
              <a:t>hand-grid answer documents with precoded information unless the precoded information is incorrect.</a:t>
            </a:r>
          </a:p>
          <a:p>
            <a:r>
              <a:rPr lang="en-US" sz="1200" dirty="0"/>
              <a:t>All student information and program information hand-gridded on the answer documents must be completed using only a No. 2 pencil.</a:t>
            </a:r>
          </a:p>
          <a:p>
            <a:pPr>
              <a:defRPr/>
            </a:pPr>
            <a:endParaRPr lang="en-US" dirty="0"/>
          </a:p>
        </p:txBody>
      </p:sp>
      <p:sp>
        <p:nvSpPr>
          <p:cNvPr id="28" name="Text Box 9">
            <a:extLst>
              <a:ext uri="{FF2B5EF4-FFF2-40B4-BE49-F238E27FC236}">
                <a16:creationId xmlns:a16="http://schemas.microsoft.com/office/drawing/2014/main" id="{26712D54-25D8-4636-B570-E6BF2BD568DD}"/>
              </a:ext>
            </a:extLst>
          </p:cNvPr>
          <p:cNvSpPr txBox="1">
            <a:spLocks noChangeArrowheads="1"/>
          </p:cNvSpPr>
          <p:nvPr/>
        </p:nvSpPr>
        <p:spPr bwMode="auto">
          <a:xfrm rot="16200000">
            <a:off x="2501965" y="4493189"/>
            <a:ext cx="1600617" cy="923330"/>
          </a:xfrm>
          <a:prstGeom prst="rect">
            <a:avLst/>
          </a:prstGeom>
          <a:noFill/>
          <a:ln w="9525">
            <a:noFill/>
            <a:miter lim="800000"/>
            <a:headEnd/>
            <a:tailEnd/>
          </a:ln>
        </p:spPr>
        <p:txBody>
          <a:bodyPr>
            <a:spAutoFit/>
          </a:bodyPr>
          <a:lstStyle/>
          <a:p>
            <a:pPr>
              <a:defRPr/>
            </a:pPr>
            <a:r>
              <a:rPr lang="en-US" sz="1200" b="1" dirty="0">
                <a:solidFill>
                  <a:srgbClr val="002060"/>
                </a:solidFill>
              </a:rPr>
              <a:t>Precoded Answer Documents imprint area</a:t>
            </a:r>
          </a:p>
          <a:p>
            <a:pPr>
              <a:defRPr/>
            </a:pPr>
            <a:endParaRPr lang="en-US" dirty="0"/>
          </a:p>
        </p:txBody>
      </p:sp>
      <p:cxnSp>
        <p:nvCxnSpPr>
          <p:cNvPr id="29" name="Straight Arrow Connector 15" descr="Test Taken Field">
            <a:extLst>
              <a:ext uri="{FF2B5EF4-FFF2-40B4-BE49-F238E27FC236}">
                <a16:creationId xmlns:a16="http://schemas.microsoft.com/office/drawing/2014/main" id="{42E7B6ED-9F4F-4AE6-AD56-0E607AC5E482}"/>
              </a:ext>
            </a:extLst>
          </p:cNvPr>
          <p:cNvCxnSpPr>
            <a:cxnSpLocks noChangeShapeType="1"/>
          </p:cNvCxnSpPr>
          <p:nvPr/>
        </p:nvCxnSpPr>
        <p:spPr bwMode="auto">
          <a:xfrm>
            <a:off x="2172417" y="4970255"/>
            <a:ext cx="718328" cy="0"/>
          </a:xfrm>
          <a:prstGeom prst="straightConnector1">
            <a:avLst/>
          </a:prstGeom>
          <a:noFill/>
          <a:ln w="28575"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51211" name="Straight Arrow Connector 15" descr="Test Taken Field"/>
          <p:cNvCxnSpPr>
            <a:cxnSpLocks noChangeShapeType="1"/>
          </p:cNvCxnSpPr>
          <p:nvPr/>
        </p:nvCxnSpPr>
        <p:spPr bwMode="auto">
          <a:xfrm flipH="1">
            <a:off x="6712769" y="1430301"/>
            <a:ext cx="619849" cy="0"/>
          </a:xfrm>
          <a:prstGeom prst="straightConnector1">
            <a:avLst/>
          </a:prstGeom>
          <a:noFill/>
          <a:ln w="28575"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30" name="Straight Arrow Connector 15" descr="Test Taken Field">
            <a:extLst>
              <a:ext uri="{FF2B5EF4-FFF2-40B4-BE49-F238E27FC236}">
                <a16:creationId xmlns:a16="http://schemas.microsoft.com/office/drawing/2014/main" id="{BD0FD2F3-7F9D-4144-8E9E-E6016CE0D9EB}"/>
              </a:ext>
            </a:extLst>
          </p:cNvPr>
          <p:cNvCxnSpPr>
            <a:cxnSpLocks noChangeShapeType="1"/>
          </p:cNvCxnSpPr>
          <p:nvPr/>
        </p:nvCxnSpPr>
        <p:spPr bwMode="auto">
          <a:xfrm flipH="1">
            <a:off x="6718739" y="3485644"/>
            <a:ext cx="969837" cy="0"/>
          </a:xfrm>
          <a:prstGeom prst="straightConnector1">
            <a:avLst/>
          </a:prstGeom>
          <a:noFill/>
          <a:ln w="28575"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31" name="Text Box 7">
            <a:extLst>
              <a:ext uri="{FF2B5EF4-FFF2-40B4-BE49-F238E27FC236}">
                <a16:creationId xmlns:a16="http://schemas.microsoft.com/office/drawing/2014/main" id="{0E516D41-D496-46F1-9AAA-1C9F7C3F7363}"/>
              </a:ext>
            </a:extLst>
          </p:cNvPr>
          <p:cNvSpPr txBox="1">
            <a:spLocks noChangeArrowheads="1"/>
          </p:cNvSpPr>
          <p:nvPr/>
        </p:nvSpPr>
        <p:spPr bwMode="auto">
          <a:xfrm>
            <a:off x="7260071" y="3371276"/>
            <a:ext cx="1752283" cy="276999"/>
          </a:xfrm>
          <a:prstGeom prst="rect">
            <a:avLst/>
          </a:prstGeom>
          <a:solidFill>
            <a:schemeClr val="bg1">
              <a:lumMod val="85000"/>
            </a:schemeClr>
          </a:solidFill>
          <a:ln>
            <a:noFill/>
          </a:ln>
        </p:spPr>
        <p:txBody>
          <a:bodyPr wrap="squar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sz="1200" b="1" dirty="0">
                <a:latin typeface="+mn-lt"/>
              </a:rPr>
              <a:t>New to Texas Indicator</a:t>
            </a:r>
          </a:p>
        </p:txBody>
      </p:sp>
      <p:cxnSp>
        <p:nvCxnSpPr>
          <p:cNvPr id="32" name="Straight Arrow Connector 15" descr="Test Taken Field">
            <a:extLst>
              <a:ext uri="{FF2B5EF4-FFF2-40B4-BE49-F238E27FC236}">
                <a16:creationId xmlns:a16="http://schemas.microsoft.com/office/drawing/2014/main" id="{D1738CFF-81D6-4B80-95C5-FE9F8ACF1BCC}"/>
              </a:ext>
            </a:extLst>
          </p:cNvPr>
          <p:cNvCxnSpPr>
            <a:cxnSpLocks noChangeShapeType="1"/>
          </p:cNvCxnSpPr>
          <p:nvPr/>
        </p:nvCxnSpPr>
        <p:spPr bwMode="auto">
          <a:xfrm flipH="1">
            <a:off x="5563350" y="5310168"/>
            <a:ext cx="1266559" cy="1"/>
          </a:xfrm>
          <a:prstGeom prst="straightConnector1">
            <a:avLst/>
          </a:prstGeom>
          <a:noFill/>
          <a:ln w="28575"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33" name="Text Box 7">
            <a:extLst>
              <a:ext uri="{FF2B5EF4-FFF2-40B4-BE49-F238E27FC236}">
                <a16:creationId xmlns:a16="http://schemas.microsoft.com/office/drawing/2014/main" id="{5DB6B94B-59E6-4234-A558-09D6C43A329C}"/>
              </a:ext>
            </a:extLst>
          </p:cNvPr>
          <p:cNvSpPr txBox="1">
            <a:spLocks noChangeArrowheads="1"/>
          </p:cNvSpPr>
          <p:nvPr/>
        </p:nvSpPr>
        <p:spPr bwMode="auto">
          <a:xfrm>
            <a:off x="9846711" y="4854467"/>
            <a:ext cx="2157983" cy="1717393"/>
          </a:xfrm>
          <a:prstGeom prst="rect">
            <a:avLst/>
          </a:prstGeom>
          <a:solidFill>
            <a:schemeClr val="bg1">
              <a:lumMod val="85000"/>
            </a:schemeClr>
          </a:solidFill>
          <a:ln>
            <a:noFill/>
          </a:ln>
        </p:spPr>
        <p:txBody>
          <a:bodyPr wrap="squar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sz="1200" b="1" dirty="0">
                <a:latin typeface="+mn-lt"/>
              </a:rPr>
              <a:t>Student Accommodation Field</a:t>
            </a:r>
          </a:p>
          <a:p>
            <a:pPr>
              <a:spcBef>
                <a:spcPct val="20000"/>
              </a:spcBef>
            </a:pPr>
            <a:r>
              <a:rPr lang="en-US" sz="800" b="1" dirty="0">
                <a:solidFill>
                  <a:prstClr val="black"/>
                </a:solidFill>
                <a:latin typeface="+mn-lt"/>
              </a:rPr>
              <a:t>The following accommodation bubbles may be available, depending on the test and/or the mode of testing. </a:t>
            </a:r>
          </a:p>
          <a:p>
            <a:pPr marL="557213" lvl="1" indent="-214313">
              <a:spcBef>
                <a:spcPct val="20000"/>
              </a:spcBef>
              <a:buFont typeface="Arial" pitchFamily="34" charset="0"/>
              <a:buChar char="–"/>
            </a:pPr>
            <a:r>
              <a:rPr lang="en-US" sz="800" b="1" dirty="0">
                <a:solidFill>
                  <a:prstClr val="black"/>
                </a:solidFill>
                <a:latin typeface="+mn-lt"/>
              </a:rPr>
              <a:t>DS = Designated Support</a:t>
            </a:r>
          </a:p>
          <a:p>
            <a:pPr marL="557213" lvl="1" indent="-214313">
              <a:spcBef>
                <a:spcPct val="20000"/>
              </a:spcBef>
              <a:buFont typeface="Arial" pitchFamily="34" charset="0"/>
              <a:buChar char="–"/>
            </a:pPr>
            <a:r>
              <a:rPr lang="en-US" sz="800" b="1" dirty="0">
                <a:solidFill>
                  <a:prstClr val="black"/>
                </a:solidFill>
                <a:latin typeface="+mn-lt"/>
              </a:rPr>
              <a:t>LP = large print </a:t>
            </a:r>
          </a:p>
          <a:p>
            <a:pPr marL="557213" lvl="1" indent="-214313">
              <a:spcBef>
                <a:spcPct val="20000"/>
              </a:spcBef>
              <a:buFont typeface="Arial" pitchFamily="34" charset="0"/>
              <a:buChar char="–"/>
            </a:pPr>
            <a:r>
              <a:rPr lang="en-US" sz="800" b="1" dirty="0">
                <a:solidFill>
                  <a:prstClr val="black"/>
                </a:solidFill>
                <a:latin typeface="+mn-lt"/>
              </a:rPr>
              <a:t>XD = extra day (requires TEA approval) </a:t>
            </a:r>
          </a:p>
          <a:p>
            <a:pPr marL="557213" lvl="1" indent="-214313">
              <a:spcBef>
                <a:spcPct val="20000"/>
              </a:spcBef>
              <a:buFont typeface="Arial" pitchFamily="34" charset="0"/>
              <a:buChar char="–"/>
            </a:pPr>
            <a:r>
              <a:rPr lang="en-US" sz="800" b="1" dirty="0">
                <a:solidFill>
                  <a:prstClr val="black"/>
                </a:solidFill>
                <a:latin typeface="+mn-lt"/>
              </a:rPr>
              <a:t>OA = Oral Administration </a:t>
            </a:r>
          </a:p>
          <a:p>
            <a:pPr marL="557213" lvl="1" indent="-214313">
              <a:spcBef>
                <a:spcPct val="20000"/>
              </a:spcBef>
              <a:buFont typeface="Arial" pitchFamily="34" charset="0"/>
              <a:buChar char="–"/>
            </a:pPr>
            <a:r>
              <a:rPr lang="en-US" sz="800" b="1" dirty="0">
                <a:solidFill>
                  <a:prstClr val="black"/>
                </a:solidFill>
                <a:latin typeface="+mn-lt"/>
              </a:rPr>
              <a:t>EE = Spelling Assistance</a:t>
            </a:r>
          </a:p>
          <a:p>
            <a:endParaRPr lang="en-US" altLang="en-US" sz="1200" b="1" dirty="0">
              <a:latin typeface="+mn-lt"/>
            </a:endParaRPr>
          </a:p>
        </p:txBody>
      </p:sp>
      <p:sp>
        <p:nvSpPr>
          <p:cNvPr id="40" name="Text Box 9">
            <a:extLst>
              <a:ext uri="{FF2B5EF4-FFF2-40B4-BE49-F238E27FC236}">
                <a16:creationId xmlns:a16="http://schemas.microsoft.com/office/drawing/2014/main" id="{2C908769-488C-4B30-A656-44BA24A9872F}"/>
              </a:ext>
            </a:extLst>
          </p:cNvPr>
          <p:cNvSpPr txBox="1">
            <a:spLocks noChangeArrowheads="1"/>
          </p:cNvSpPr>
          <p:nvPr/>
        </p:nvSpPr>
        <p:spPr bwMode="auto">
          <a:xfrm>
            <a:off x="3536938" y="5766743"/>
            <a:ext cx="1858938" cy="692497"/>
          </a:xfrm>
          <a:prstGeom prst="rect">
            <a:avLst/>
          </a:prstGeom>
          <a:noFill/>
          <a:ln w="9525">
            <a:noFill/>
            <a:miter lim="800000"/>
            <a:headEnd/>
            <a:tailEnd/>
          </a:ln>
        </p:spPr>
        <p:txBody>
          <a:bodyPr wrap="square">
            <a:spAutoFit/>
          </a:bodyPr>
          <a:lstStyle/>
          <a:p>
            <a:pPr algn="ctr">
              <a:defRPr/>
            </a:pPr>
            <a:r>
              <a:rPr lang="en-US" sz="700" b="1" dirty="0"/>
              <a:t>If Answer Document is a hand-grid, please write District and Campus Name in this area.</a:t>
            </a:r>
            <a:endParaRPr lang="en-US" sz="700" b="1" dirty="0">
              <a:solidFill>
                <a:srgbClr val="03042B"/>
              </a:solidFill>
            </a:endParaRPr>
          </a:p>
          <a:p>
            <a:pPr>
              <a:defRPr/>
            </a:pPr>
            <a:endParaRPr lang="en-US" dirty="0"/>
          </a:p>
        </p:txBody>
      </p:sp>
      <p:sp>
        <p:nvSpPr>
          <p:cNvPr id="41" name="Text Box 7">
            <a:extLst>
              <a:ext uri="{FF2B5EF4-FFF2-40B4-BE49-F238E27FC236}">
                <a16:creationId xmlns:a16="http://schemas.microsoft.com/office/drawing/2014/main" id="{7B63153B-C702-48A2-A78A-BF2C4F650B5E}"/>
              </a:ext>
            </a:extLst>
          </p:cNvPr>
          <p:cNvSpPr txBox="1">
            <a:spLocks noChangeArrowheads="1"/>
          </p:cNvSpPr>
          <p:nvPr/>
        </p:nvSpPr>
        <p:spPr bwMode="auto">
          <a:xfrm>
            <a:off x="7260071" y="4878000"/>
            <a:ext cx="2511093" cy="1754326"/>
          </a:xfrm>
          <a:prstGeom prst="rect">
            <a:avLst/>
          </a:prstGeom>
          <a:solidFill>
            <a:schemeClr val="bg1">
              <a:lumMod val="85000"/>
            </a:schemeClr>
          </a:solidFill>
          <a:ln>
            <a:noFill/>
          </a:ln>
        </p:spPr>
        <p:txBody>
          <a:bodyPr wrap="squar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sz="1200" b="1" dirty="0">
                <a:latin typeface="+mn-lt"/>
              </a:rPr>
              <a:t>Score Code</a:t>
            </a:r>
          </a:p>
          <a:p>
            <a:pPr>
              <a:defRPr/>
            </a:pPr>
            <a:r>
              <a:rPr lang="en-US" sz="1200" dirty="0">
                <a:latin typeface="+mn-lt"/>
              </a:rPr>
              <a:t>A= absent</a:t>
            </a:r>
          </a:p>
          <a:p>
            <a:pPr>
              <a:defRPr/>
            </a:pPr>
            <a:r>
              <a:rPr lang="en-US" sz="1200" dirty="0">
                <a:latin typeface="+mn-lt"/>
              </a:rPr>
              <a:t>O= other</a:t>
            </a:r>
          </a:p>
          <a:p>
            <a:pPr>
              <a:defRPr/>
            </a:pPr>
            <a:r>
              <a:rPr lang="en-US" sz="1200" dirty="0">
                <a:latin typeface="+mn-lt"/>
              </a:rPr>
              <a:t>S= Score </a:t>
            </a:r>
          </a:p>
          <a:p>
            <a:pPr>
              <a:defRPr/>
            </a:pPr>
            <a:r>
              <a:rPr lang="en-US" sz="1200" b="1" kern="0" dirty="0">
                <a:latin typeface="+mn-lt"/>
              </a:rPr>
              <a:t>Score Code Field indicates whether a student’s test should be scored</a:t>
            </a:r>
            <a:br>
              <a:rPr lang="en-US" sz="1200" b="1" kern="0" dirty="0">
                <a:latin typeface="+mn-lt"/>
              </a:rPr>
            </a:br>
            <a:r>
              <a:rPr lang="en-US" sz="1200" b="1" u="sng" kern="0" dirty="0">
                <a:solidFill>
                  <a:srgbClr val="03042B"/>
                </a:solidFill>
                <a:effectLst>
                  <a:outerShdw blurRad="38100" dist="38100" dir="2700000" algn="tl">
                    <a:srgbClr val="C0C0C0"/>
                  </a:outerShdw>
                </a:effectLst>
                <a:latin typeface="+mn-lt"/>
              </a:rPr>
              <a:t>Failure to grid correctly may result in a score of zero.</a:t>
            </a:r>
            <a:endParaRPr lang="en-US" sz="1200" b="1" dirty="0">
              <a:solidFill>
                <a:srgbClr val="03042B"/>
              </a:solidFill>
              <a:latin typeface="+mn-lt"/>
            </a:endParaRPr>
          </a:p>
          <a:p>
            <a:endParaRPr lang="en-US" altLang="en-US" sz="1200" b="1" dirty="0">
              <a:latin typeface="+mn-lt"/>
            </a:endParaRPr>
          </a:p>
        </p:txBody>
      </p:sp>
      <p:cxnSp>
        <p:nvCxnSpPr>
          <p:cNvPr id="34" name="Straight Arrow Connector 15" descr="Test Taken Field">
            <a:extLst>
              <a:ext uri="{FF2B5EF4-FFF2-40B4-BE49-F238E27FC236}">
                <a16:creationId xmlns:a16="http://schemas.microsoft.com/office/drawing/2014/main" id="{E4111849-3BB3-4EEF-9543-43D69AFC7BEA}"/>
              </a:ext>
            </a:extLst>
          </p:cNvPr>
          <p:cNvCxnSpPr>
            <a:cxnSpLocks noChangeShapeType="1"/>
          </p:cNvCxnSpPr>
          <p:nvPr/>
        </p:nvCxnSpPr>
        <p:spPr bwMode="auto">
          <a:xfrm flipH="1">
            <a:off x="6712769" y="3281228"/>
            <a:ext cx="969837" cy="0"/>
          </a:xfrm>
          <a:prstGeom prst="straightConnector1">
            <a:avLst/>
          </a:prstGeom>
          <a:noFill/>
          <a:ln w="28575"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4" name="Right Brace 3">
            <a:extLst>
              <a:ext uri="{FF2B5EF4-FFF2-40B4-BE49-F238E27FC236}">
                <a16:creationId xmlns:a16="http://schemas.microsoft.com/office/drawing/2014/main" id="{6D0CDC22-FC93-48AB-A3C6-B3CBDF68D3D2}"/>
              </a:ext>
            </a:extLst>
          </p:cNvPr>
          <p:cNvSpPr/>
          <p:nvPr/>
        </p:nvSpPr>
        <p:spPr>
          <a:xfrm>
            <a:off x="6768802" y="4854467"/>
            <a:ext cx="375509" cy="1231392"/>
          </a:xfrm>
          <a:prstGeom prst="rightBrace">
            <a:avLst/>
          </a:prstGeom>
          <a:ln w="28575"/>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2" name="Title 12">
            <a:extLst>
              <a:ext uri="{FF2B5EF4-FFF2-40B4-BE49-F238E27FC236}">
                <a16:creationId xmlns:a16="http://schemas.microsoft.com/office/drawing/2014/main" id="{488C48D5-F448-4FFC-A74D-0D7D3C8579E2}"/>
              </a:ext>
            </a:extLst>
          </p:cNvPr>
          <p:cNvSpPr>
            <a:spLocks noGrp="1"/>
          </p:cNvSpPr>
          <p:nvPr>
            <p:ph type="title"/>
          </p:nvPr>
        </p:nvSpPr>
        <p:spPr>
          <a:xfrm>
            <a:off x="429491" y="332507"/>
            <a:ext cx="11333018" cy="646331"/>
          </a:xfrm>
          <a:solidFill>
            <a:schemeClr val="tx1"/>
          </a:solidFill>
        </p:spPr>
        <p:txBody>
          <a:bodyPr>
            <a:normAutofit fontScale="90000"/>
          </a:bodyPr>
          <a:lstStyle/>
          <a:p>
            <a:br>
              <a:rPr lang="en-US" b="1" dirty="0">
                <a:latin typeface="+mn-lt"/>
              </a:rPr>
            </a:br>
            <a:br>
              <a:rPr lang="en-US" b="1" dirty="0">
                <a:latin typeface="+mn-lt"/>
              </a:rPr>
            </a:br>
            <a:br>
              <a:rPr lang="en-US" b="1" dirty="0">
                <a:latin typeface="+mn-lt"/>
              </a:rPr>
            </a:br>
            <a:r>
              <a:rPr lang="en-US" b="1" dirty="0">
                <a:latin typeface="+mn-lt"/>
              </a:rPr>
              <a:t>Student Answer Sheets</a:t>
            </a:r>
            <a:br>
              <a:rPr lang="en-US" sz="2800" b="1" dirty="0">
                <a:solidFill>
                  <a:srgbClr val="FF0000"/>
                </a:solidFill>
              </a:rPr>
            </a:br>
            <a:br>
              <a:rPr lang="en-US" sz="2800" b="1" dirty="0">
                <a:solidFill>
                  <a:srgbClr val="FF0000"/>
                </a:solidFill>
              </a:rPr>
            </a:br>
            <a:br>
              <a:rPr lang="en-US" sz="2800" dirty="0">
                <a:solidFill>
                  <a:schemeClr val="accent1">
                    <a:satMod val="150000"/>
                  </a:schemeClr>
                </a:solidFill>
              </a:rPr>
            </a:br>
            <a:br>
              <a:rPr lang="en-US" dirty="0">
                <a:solidFill>
                  <a:schemeClr val="accent1">
                    <a:satMod val="150000"/>
                  </a:schemeClr>
                </a:solidFill>
              </a:rPr>
            </a:br>
            <a:endParaRPr lang="en-US" b="1" dirty="0">
              <a:latin typeface="+mn-lt"/>
            </a:endParaRPr>
          </a:p>
        </p:txBody>
      </p:sp>
      <p:sp>
        <p:nvSpPr>
          <p:cNvPr id="20" name="Text Box 7">
            <a:extLst>
              <a:ext uri="{FF2B5EF4-FFF2-40B4-BE49-F238E27FC236}">
                <a16:creationId xmlns:a16="http://schemas.microsoft.com/office/drawing/2014/main" id="{3F29AD5E-37B3-4BEC-BEDE-D9527A2369E4}"/>
              </a:ext>
            </a:extLst>
          </p:cNvPr>
          <p:cNvSpPr txBox="1">
            <a:spLocks noChangeArrowheads="1"/>
          </p:cNvSpPr>
          <p:nvPr/>
        </p:nvSpPr>
        <p:spPr bwMode="auto">
          <a:xfrm>
            <a:off x="7260071" y="3046015"/>
            <a:ext cx="2272339" cy="276999"/>
          </a:xfrm>
          <a:prstGeom prst="rect">
            <a:avLst/>
          </a:prstGeom>
          <a:solidFill>
            <a:schemeClr val="bg1">
              <a:lumMod val="85000"/>
            </a:schemeClr>
          </a:solidFill>
          <a:ln>
            <a:noFill/>
          </a:ln>
        </p:spPr>
        <p:txBody>
          <a:bodyPr wrap="squar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sz="1200" b="1" dirty="0">
                <a:latin typeface="+mn-lt"/>
              </a:rPr>
              <a:t>Form #, written AND bubbled</a:t>
            </a:r>
          </a:p>
        </p:txBody>
      </p:sp>
      <p:sp>
        <p:nvSpPr>
          <p:cNvPr id="51206" name="Text Box 7"/>
          <p:cNvSpPr txBox="1">
            <a:spLocks noChangeArrowheads="1"/>
          </p:cNvSpPr>
          <p:nvPr/>
        </p:nvSpPr>
        <p:spPr bwMode="auto">
          <a:xfrm>
            <a:off x="7260071" y="1249978"/>
            <a:ext cx="3928451" cy="646331"/>
          </a:xfrm>
          <a:prstGeom prst="rect">
            <a:avLst/>
          </a:prstGeom>
          <a:solidFill>
            <a:schemeClr val="bg1">
              <a:lumMod val="85000"/>
            </a:schemeClr>
          </a:solidFill>
          <a:ln>
            <a:noFill/>
          </a:ln>
        </p:spPr>
        <p:txBody>
          <a:bodyPr wrap="squar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sz="1200" b="1" dirty="0">
                <a:latin typeface="+mn-lt"/>
              </a:rPr>
              <a:t>Test Booklet Number:</a:t>
            </a:r>
          </a:p>
          <a:p>
            <a:r>
              <a:rPr lang="en-US" altLang="en-US" sz="1200" dirty="0">
                <a:latin typeface="+mn-lt"/>
              </a:rPr>
              <a:t>**Students should complete based on the number located on their student booklet.</a:t>
            </a:r>
          </a:p>
        </p:txBody>
      </p:sp>
    </p:spTree>
    <p:custDataLst>
      <p:tags r:id="rId1"/>
    </p:custDataLst>
    <p:extLst>
      <p:ext uri="{BB962C8B-B14F-4D97-AF65-F5344CB8AC3E}">
        <p14:creationId xmlns:p14="http://schemas.microsoft.com/office/powerpoint/2010/main" val="3044906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able&#10;&#10;Description automatically generated">
            <a:extLst>
              <a:ext uri="{FF2B5EF4-FFF2-40B4-BE49-F238E27FC236}">
                <a16:creationId xmlns:a16="http://schemas.microsoft.com/office/drawing/2014/main" id="{BA28C7B2-4D7E-431A-B3D9-10B711A22BAB}"/>
              </a:ext>
            </a:extLst>
          </p:cNvPr>
          <p:cNvPicPr>
            <a:picLocks noChangeAspect="1"/>
          </p:cNvPicPr>
          <p:nvPr/>
        </p:nvPicPr>
        <p:blipFill>
          <a:blip r:embed="rId4">
            <a:alphaModFix/>
            <a:extLst>
              <a:ext uri="{28A0092B-C50C-407E-A947-70E740481C1C}">
                <a14:useLocalDpi xmlns:a14="http://schemas.microsoft.com/office/drawing/2010/main" val="0"/>
              </a:ext>
            </a:extLst>
          </a:blip>
          <a:stretch>
            <a:fillRect/>
          </a:stretch>
        </p:blipFill>
        <p:spPr>
          <a:xfrm>
            <a:off x="7485740" y="1230889"/>
            <a:ext cx="4276769" cy="5116009"/>
          </a:xfrm>
          <a:prstGeom prst="rect">
            <a:avLst/>
          </a:prstGeom>
        </p:spPr>
      </p:pic>
      <p:sp>
        <p:nvSpPr>
          <p:cNvPr id="51204" name="Text Box 8"/>
          <p:cNvSpPr txBox="1">
            <a:spLocks noChangeArrowheads="1"/>
          </p:cNvSpPr>
          <p:nvPr/>
        </p:nvSpPr>
        <p:spPr bwMode="auto">
          <a:xfrm>
            <a:off x="2780437" y="2430996"/>
            <a:ext cx="16006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sz="1800"/>
          </a:p>
        </p:txBody>
      </p:sp>
      <p:sp>
        <p:nvSpPr>
          <p:cNvPr id="22" name="Title 12">
            <a:extLst>
              <a:ext uri="{FF2B5EF4-FFF2-40B4-BE49-F238E27FC236}">
                <a16:creationId xmlns:a16="http://schemas.microsoft.com/office/drawing/2014/main" id="{488C48D5-F448-4FFC-A74D-0D7D3C8579E2}"/>
              </a:ext>
            </a:extLst>
          </p:cNvPr>
          <p:cNvSpPr>
            <a:spLocks noGrp="1"/>
          </p:cNvSpPr>
          <p:nvPr>
            <p:ph type="title"/>
          </p:nvPr>
        </p:nvSpPr>
        <p:spPr>
          <a:xfrm>
            <a:off x="429491" y="332507"/>
            <a:ext cx="11333018" cy="646331"/>
          </a:xfrm>
          <a:solidFill>
            <a:schemeClr val="tx1"/>
          </a:solidFill>
        </p:spPr>
        <p:txBody>
          <a:bodyPr>
            <a:normAutofit fontScale="90000"/>
          </a:bodyPr>
          <a:lstStyle/>
          <a:p>
            <a:br>
              <a:rPr lang="en-US" b="1" dirty="0">
                <a:latin typeface="+mn-lt"/>
              </a:rPr>
            </a:br>
            <a:br>
              <a:rPr lang="en-US" b="1" dirty="0">
                <a:latin typeface="+mn-lt"/>
              </a:rPr>
            </a:br>
            <a:br>
              <a:rPr lang="en-US" b="1" dirty="0">
                <a:latin typeface="+mn-lt"/>
              </a:rPr>
            </a:br>
            <a:r>
              <a:rPr lang="en-US" b="1" dirty="0">
                <a:latin typeface="+mn-lt"/>
              </a:rPr>
              <a:t>Student Test Tickets</a:t>
            </a:r>
            <a:br>
              <a:rPr lang="en-US" sz="2800" b="1" dirty="0">
                <a:solidFill>
                  <a:srgbClr val="FF0000"/>
                </a:solidFill>
              </a:rPr>
            </a:br>
            <a:br>
              <a:rPr lang="en-US" sz="2800" b="1" dirty="0">
                <a:solidFill>
                  <a:srgbClr val="FF0000"/>
                </a:solidFill>
              </a:rPr>
            </a:br>
            <a:br>
              <a:rPr lang="en-US" sz="2800" dirty="0">
                <a:solidFill>
                  <a:schemeClr val="accent1">
                    <a:satMod val="150000"/>
                  </a:schemeClr>
                </a:solidFill>
              </a:rPr>
            </a:br>
            <a:br>
              <a:rPr lang="en-US" dirty="0">
                <a:solidFill>
                  <a:schemeClr val="accent1">
                    <a:satMod val="150000"/>
                  </a:schemeClr>
                </a:solidFill>
              </a:rPr>
            </a:br>
            <a:endParaRPr lang="en-US" b="1" dirty="0">
              <a:latin typeface="+mn-lt"/>
            </a:endParaRPr>
          </a:p>
        </p:txBody>
      </p:sp>
      <p:sp>
        <p:nvSpPr>
          <p:cNvPr id="20" name="Text Box 7">
            <a:extLst>
              <a:ext uri="{FF2B5EF4-FFF2-40B4-BE49-F238E27FC236}">
                <a16:creationId xmlns:a16="http://schemas.microsoft.com/office/drawing/2014/main" id="{3F29AD5E-37B3-4BEC-BEDE-D9527A2369E4}"/>
              </a:ext>
            </a:extLst>
          </p:cNvPr>
          <p:cNvSpPr txBox="1">
            <a:spLocks noChangeArrowheads="1"/>
          </p:cNvSpPr>
          <p:nvPr/>
        </p:nvSpPr>
        <p:spPr bwMode="auto">
          <a:xfrm>
            <a:off x="6458548" y="2806199"/>
            <a:ext cx="2373807" cy="276998"/>
          </a:xfrm>
          <a:prstGeom prst="rect">
            <a:avLst/>
          </a:prstGeom>
          <a:solidFill>
            <a:schemeClr val="bg1">
              <a:lumMod val="85000"/>
            </a:schemeClr>
          </a:solidFill>
          <a:ln>
            <a:noFill/>
          </a:ln>
        </p:spPr>
        <p:txBody>
          <a:bodyPr wrap="squar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sz="1200" b="1" dirty="0">
                <a:latin typeface="+mn-lt"/>
              </a:rPr>
              <a:t>Test administration information</a:t>
            </a:r>
          </a:p>
        </p:txBody>
      </p:sp>
      <p:sp>
        <p:nvSpPr>
          <p:cNvPr id="51206" name="Text Box 7"/>
          <p:cNvSpPr txBox="1">
            <a:spLocks noChangeArrowheads="1"/>
          </p:cNvSpPr>
          <p:nvPr/>
        </p:nvSpPr>
        <p:spPr bwMode="auto">
          <a:xfrm>
            <a:off x="6458548" y="3358439"/>
            <a:ext cx="2373808" cy="1200329"/>
          </a:xfrm>
          <a:prstGeom prst="rect">
            <a:avLst/>
          </a:prstGeom>
          <a:solidFill>
            <a:schemeClr val="bg1">
              <a:lumMod val="85000"/>
            </a:schemeClr>
          </a:solidFill>
          <a:ln>
            <a:noFill/>
          </a:ln>
        </p:spPr>
        <p:txBody>
          <a:bodyPr wrap="squar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sz="1200" b="1" dirty="0">
                <a:latin typeface="+mn-lt"/>
              </a:rPr>
              <a:t>Student Information:</a:t>
            </a:r>
          </a:p>
          <a:p>
            <a:pPr marL="171450" indent="-171450">
              <a:buFont typeface="Arial" panose="020B0604020202020204" pitchFamily="34" charset="0"/>
              <a:buChar char="•"/>
            </a:pPr>
            <a:r>
              <a:rPr lang="en-US" altLang="en-US" sz="1200" dirty="0">
                <a:latin typeface="+mn-lt"/>
              </a:rPr>
              <a:t>Student First/Last Name</a:t>
            </a:r>
          </a:p>
          <a:p>
            <a:pPr marL="171450" indent="-171450">
              <a:buFont typeface="Arial" panose="020B0604020202020204" pitchFamily="34" charset="0"/>
              <a:buChar char="•"/>
            </a:pPr>
            <a:r>
              <a:rPr lang="en-US" altLang="en-US" sz="1200" dirty="0">
                <a:latin typeface="+mn-lt"/>
              </a:rPr>
              <a:t>Date of Birth</a:t>
            </a:r>
          </a:p>
          <a:p>
            <a:pPr marL="171450" indent="-171450">
              <a:buFont typeface="Arial" panose="020B0604020202020204" pitchFamily="34" charset="0"/>
              <a:buChar char="•"/>
            </a:pPr>
            <a:r>
              <a:rPr lang="en-US" altLang="en-US" sz="1200" dirty="0">
                <a:latin typeface="+mn-lt"/>
              </a:rPr>
              <a:t>Test Version</a:t>
            </a:r>
          </a:p>
          <a:p>
            <a:pPr marL="171450" indent="-171450">
              <a:buFont typeface="Arial" panose="020B0604020202020204" pitchFamily="34" charset="0"/>
              <a:buChar char="•"/>
            </a:pPr>
            <a:r>
              <a:rPr lang="en-US" altLang="en-US" sz="1200" dirty="0">
                <a:latin typeface="+mn-lt"/>
              </a:rPr>
              <a:t>Subject</a:t>
            </a:r>
          </a:p>
          <a:p>
            <a:pPr marL="171450" indent="-171450">
              <a:buFont typeface="Arial" panose="020B0604020202020204" pitchFamily="34" charset="0"/>
              <a:buChar char="•"/>
            </a:pPr>
            <a:r>
              <a:rPr lang="en-US" altLang="en-US" sz="1200" dirty="0">
                <a:latin typeface="+mn-lt"/>
              </a:rPr>
              <a:t>Grade Level (when applicable)</a:t>
            </a:r>
          </a:p>
        </p:txBody>
      </p:sp>
      <p:sp>
        <p:nvSpPr>
          <p:cNvPr id="21" name="Text Box 7">
            <a:extLst>
              <a:ext uri="{FF2B5EF4-FFF2-40B4-BE49-F238E27FC236}">
                <a16:creationId xmlns:a16="http://schemas.microsoft.com/office/drawing/2014/main" id="{934B6551-0B42-4197-8E07-A00669A9CD55}"/>
              </a:ext>
            </a:extLst>
          </p:cNvPr>
          <p:cNvSpPr txBox="1">
            <a:spLocks noChangeArrowheads="1"/>
          </p:cNvSpPr>
          <p:nvPr/>
        </p:nvSpPr>
        <p:spPr bwMode="auto">
          <a:xfrm>
            <a:off x="6458547" y="4633559"/>
            <a:ext cx="2373807" cy="276999"/>
          </a:xfrm>
          <a:prstGeom prst="rect">
            <a:avLst/>
          </a:prstGeom>
          <a:solidFill>
            <a:schemeClr val="bg1">
              <a:lumMod val="85000"/>
            </a:schemeClr>
          </a:solidFill>
          <a:ln>
            <a:noFill/>
          </a:ln>
        </p:spPr>
        <p:txBody>
          <a:bodyPr wrap="squar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sz="1200" b="1" dirty="0">
                <a:latin typeface="+mn-lt"/>
              </a:rPr>
              <a:t>PNPs assigned to the student</a:t>
            </a:r>
          </a:p>
        </p:txBody>
      </p:sp>
      <p:sp>
        <p:nvSpPr>
          <p:cNvPr id="24" name="Text Box 7">
            <a:extLst>
              <a:ext uri="{FF2B5EF4-FFF2-40B4-BE49-F238E27FC236}">
                <a16:creationId xmlns:a16="http://schemas.microsoft.com/office/drawing/2014/main" id="{351015F0-4793-4CE0-BC11-B14F06E620F9}"/>
              </a:ext>
            </a:extLst>
          </p:cNvPr>
          <p:cNvSpPr txBox="1">
            <a:spLocks noChangeArrowheads="1"/>
          </p:cNvSpPr>
          <p:nvPr/>
        </p:nvSpPr>
        <p:spPr bwMode="auto">
          <a:xfrm>
            <a:off x="6458546" y="5406949"/>
            <a:ext cx="2373807" cy="276999"/>
          </a:xfrm>
          <a:prstGeom prst="rect">
            <a:avLst/>
          </a:prstGeom>
          <a:solidFill>
            <a:schemeClr val="bg1">
              <a:lumMod val="85000"/>
            </a:schemeClr>
          </a:solidFill>
          <a:ln>
            <a:noFill/>
          </a:ln>
        </p:spPr>
        <p:txBody>
          <a:bodyPr wrap="squar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sz="1200" b="1" dirty="0">
                <a:latin typeface="+mn-lt"/>
              </a:rPr>
              <a:t>Student log-in information</a:t>
            </a:r>
          </a:p>
        </p:txBody>
      </p:sp>
      <p:pic>
        <p:nvPicPr>
          <p:cNvPr id="4" name="Picture 3" descr="Graphical user interface, application, Word&#10;&#10;Description automatically generated">
            <a:extLst>
              <a:ext uri="{FF2B5EF4-FFF2-40B4-BE49-F238E27FC236}">
                <a16:creationId xmlns:a16="http://schemas.microsoft.com/office/drawing/2014/main" id="{5B4F6BF0-A142-40BD-BA14-C34F46C154B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5689" y="2074393"/>
            <a:ext cx="6096000" cy="3429000"/>
          </a:xfrm>
          <a:prstGeom prst="rect">
            <a:avLst/>
          </a:prstGeom>
        </p:spPr>
      </p:pic>
    </p:spTree>
    <p:custDataLst>
      <p:tags r:id="rId1"/>
    </p:custDataLst>
    <p:extLst>
      <p:ext uri="{BB962C8B-B14F-4D97-AF65-F5344CB8AC3E}">
        <p14:creationId xmlns:p14="http://schemas.microsoft.com/office/powerpoint/2010/main" val="9892208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Content Placeholder 2"/>
          <p:cNvSpPr>
            <a:spLocks noGrp="1"/>
          </p:cNvSpPr>
          <p:nvPr>
            <p:ph idx="1"/>
          </p:nvPr>
        </p:nvSpPr>
        <p:spPr>
          <a:xfrm>
            <a:off x="838200" y="1825625"/>
            <a:ext cx="10515600" cy="887595"/>
          </a:xfrm>
        </p:spPr>
        <p:txBody>
          <a:bodyPr/>
          <a:lstStyle/>
          <a:p>
            <a:pPr marL="0" indent="0">
              <a:buNone/>
            </a:pPr>
            <a:r>
              <a:rPr lang="en-US" altLang="en-US" dirty="0">
                <a:hlinkClick r:id="rId3"/>
              </a:rPr>
              <a:t>https://txassessmentdocs.atlassian.net/wiki/spaces/ODCCM/pages/377487476/2020+December+Answer+Documents</a:t>
            </a:r>
            <a:endParaRPr lang="en-US" altLang="en-US" dirty="0"/>
          </a:p>
        </p:txBody>
      </p:sp>
      <p:sp>
        <p:nvSpPr>
          <p:cNvPr id="5" name="TextBox 4">
            <a:extLst>
              <a:ext uri="{FF2B5EF4-FFF2-40B4-BE49-F238E27FC236}">
                <a16:creationId xmlns:a16="http://schemas.microsoft.com/office/drawing/2014/main" id="{622E69F3-9396-4E49-8688-11085022BE4C}"/>
              </a:ext>
            </a:extLst>
          </p:cNvPr>
          <p:cNvSpPr txBox="1"/>
          <p:nvPr/>
        </p:nvSpPr>
        <p:spPr>
          <a:xfrm>
            <a:off x="3884265" y="2715828"/>
            <a:ext cx="4038689" cy="1600438"/>
          </a:xfrm>
          <a:prstGeom prst="rect">
            <a:avLst/>
          </a:prstGeom>
          <a:solidFill>
            <a:schemeClr val="accent1">
              <a:lumMod val="25000"/>
              <a:lumOff val="75000"/>
            </a:schemeClr>
          </a:solidFill>
        </p:spPr>
        <p:txBody>
          <a:bodyPr wrap="square" rtlCol="0">
            <a:spAutoFit/>
          </a:bodyPr>
          <a:lstStyle/>
          <a:p>
            <a:r>
              <a:rPr lang="en-US" sz="1400" i="1" dirty="0">
                <a:solidFill>
                  <a:srgbClr val="002060"/>
                </a:solidFill>
              </a:rPr>
              <a:t>**</a:t>
            </a:r>
            <a:r>
              <a:rPr lang="en-US" altLang="en-US" sz="1400" i="1" dirty="0">
                <a:solidFill>
                  <a:schemeClr val="accent1"/>
                </a:solidFill>
              </a:rPr>
              <a:t> </a:t>
            </a:r>
            <a:r>
              <a:rPr lang="en-US" sz="1400" dirty="0">
                <a:solidFill>
                  <a:srgbClr val="002060"/>
                </a:solidFill>
              </a:rPr>
              <a:t>Note to CTC- A sample of each grade/subject answer sheet may be found on the website link listed below.  It is recommended that you give test administrators a copy of a sample answer sheet for their grade indicating what areas should be completed prior to turning in to you at the conclusion of testing each day.</a:t>
            </a:r>
            <a:endParaRPr lang="en-US" sz="1400" i="1" dirty="0">
              <a:solidFill>
                <a:srgbClr val="002060"/>
              </a:solidFill>
            </a:endParaRPr>
          </a:p>
        </p:txBody>
      </p:sp>
      <p:sp>
        <p:nvSpPr>
          <p:cNvPr id="4" name="Title 12">
            <a:extLst>
              <a:ext uri="{FF2B5EF4-FFF2-40B4-BE49-F238E27FC236}">
                <a16:creationId xmlns:a16="http://schemas.microsoft.com/office/drawing/2014/main" id="{B1265408-00C6-45BC-8D96-3DA86007698D}"/>
              </a:ext>
            </a:extLst>
          </p:cNvPr>
          <p:cNvSpPr>
            <a:spLocks noGrp="1"/>
          </p:cNvSpPr>
          <p:nvPr>
            <p:ph type="title"/>
          </p:nvPr>
        </p:nvSpPr>
        <p:spPr>
          <a:xfrm>
            <a:off x="429491" y="332508"/>
            <a:ext cx="11333018" cy="1046588"/>
          </a:xfrm>
          <a:solidFill>
            <a:schemeClr val="tx1"/>
          </a:solidFill>
        </p:spPr>
        <p:txBody>
          <a:bodyPr>
            <a:normAutofit fontScale="90000"/>
          </a:bodyPr>
          <a:lstStyle/>
          <a:p>
            <a:br>
              <a:rPr lang="en-US" altLang="en-US" dirty="0"/>
            </a:br>
            <a:r>
              <a:rPr lang="en-US" altLang="en-US" b="1" dirty="0"/>
              <a:t>Additional Sample STAAR Answer Sheets for Training Purposes</a:t>
            </a:r>
            <a:br>
              <a:rPr lang="en-US" altLang="en-US" dirty="0"/>
            </a:br>
            <a:endParaRPr lang="en-US" b="1" dirty="0">
              <a:latin typeface="+mn-lt"/>
            </a:endParaRPr>
          </a:p>
        </p:txBody>
      </p:sp>
    </p:spTree>
    <p:custDataLst>
      <p:tags r:id="rId1"/>
    </p:custDataLst>
    <p:extLst>
      <p:ext uri="{BB962C8B-B14F-4D97-AF65-F5344CB8AC3E}">
        <p14:creationId xmlns:p14="http://schemas.microsoft.com/office/powerpoint/2010/main" val="3319940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2">
            <a:extLst>
              <a:ext uri="{FF2B5EF4-FFF2-40B4-BE49-F238E27FC236}">
                <a16:creationId xmlns:a16="http://schemas.microsoft.com/office/drawing/2014/main" id="{B1265408-00C6-45BC-8D96-3DA86007698D}"/>
              </a:ext>
            </a:extLst>
          </p:cNvPr>
          <p:cNvSpPr>
            <a:spLocks noGrp="1"/>
          </p:cNvSpPr>
          <p:nvPr>
            <p:ph type="title"/>
          </p:nvPr>
        </p:nvSpPr>
        <p:spPr>
          <a:xfrm>
            <a:off x="429491" y="332507"/>
            <a:ext cx="11333018" cy="1241459"/>
          </a:xfrm>
          <a:solidFill>
            <a:schemeClr val="tx1"/>
          </a:solidFill>
        </p:spPr>
        <p:txBody>
          <a:bodyPr>
            <a:normAutofit fontScale="90000"/>
          </a:bodyPr>
          <a:lstStyle/>
          <a:p>
            <a:br>
              <a:rPr lang="en-US" altLang="en-US" dirty="0"/>
            </a:br>
            <a:br>
              <a:rPr lang="en-US" altLang="en-US" dirty="0"/>
            </a:br>
            <a:r>
              <a:rPr lang="en-US" altLang="en-US" b="1" dirty="0"/>
              <a:t>The following items should be returned to your campus TC:</a:t>
            </a:r>
            <a:br>
              <a:rPr lang="en-US" altLang="en-US" b="1" dirty="0"/>
            </a:br>
            <a:br>
              <a:rPr lang="en-US" altLang="en-US" dirty="0"/>
            </a:br>
            <a:endParaRPr lang="en-US" b="1" dirty="0">
              <a:latin typeface="+mn-lt"/>
            </a:endParaRPr>
          </a:p>
        </p:txBody>
      </p:sp>
      <p:sp>
        <p:nvSpPr>
          <p:cNvPr id="7" name="Content Placeholder 2">
            <a:extLst>
              <a:ext uri="{FF2B5EF4-FFF2-40B4-BE49-F238E27FC236}">
                <a16:creationId xmlns:a16="http://schemas.microsoft.com/office/drawing/2014/main" id="{628DFBFD-BCC7-4F34-9700-8EDB17364542}"/>
              </a:ext>
            </a:extLst>
          </p:cNvPr>
          <p:cNvSpPr txBox="1">
            <a:spLocks/>
          </p:cNvSpPr>
          <p:nvPr/>
        </p:nvSpPr>
        <p:spPr>
          <a:xfrm>
            <a:off x="2666107" y="1925204"/>
            <a:ext cx="7351350" cy="4791358"/>
          </a:xfrm>
          <a:prstGeom prst="rect">
            <a:avLst/>
          </a:prstGeom>
        </p:spPr>
        <p:txBody>
          <a:bodyPr vert="horz" lIns="68598" tIns="34299" rIns="68598" bIns="34299" rtlCol="0">
            <a:normAutofit fontScale="40000" lnSpcReduction="20000"/>
          </a:bodyPr>
          <a:lstStyle>
            <a:lvl1pPr marL="274320" indent="-274320" algn="l" defTabSz="914400" rtl="0" eaLnBrk="1" latinLnBrk="0" hangingPunct="1">
              <a:lnSpc>
                <a:spcPct val="90000"/>
              </a:lnSpc>
              <a:spcBef>
                <a:spcPts val="1800"/>
              </a:spcBef>
              <a:buSzPct val="100000"/>
              <a:buFont typeface="Arial" pitchFamily="34" charset="0"/>
              <a:buChar char="▪"/>
              <a:defRPr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sz="1600" kern="1200" baseline="0">
                <a:solidFill>
                  <a:schemeClr val="tx1"/>
                </a:solidFill>
                <a:latin typeface="+mn-lt"/>
                <a:ea typeface="+mn-ea"/>
                <a:cs typeface="+mn-cs"/>
              </a:defRPr>
            </a:lvl9pPr>
          </a:lstStyle>
          <a:p>
            <a:pPr marL="0" indent="0" algn="ctr">
              <a:buNone/>
            </a:pPr>
            <a:r>
              <a:rPr lang="en-US" altLang="en-US" sz="4999" dirty="0"/>
              <a:t>Testing Roster</a:t>
            </a:r>
          </a:p>
          <a:p>
            <a:pPr marL="0" indent="0" algn="ctr">
              <a:buNone/>
            </a:pPr>
            <a:r>
              <a:rPr lang="en-US" altLang="en-US" sz="4999" dirty="0"/>
              <a:t>Testing tickets </a:t>
            </a:r>
            <a:r>
              <a:rPr lang="en-US" altLang="en-US" sz="4999" i="1" dirty="0"/>
              <a:t>(online test only—ensure tests have been submitted)</a:t>
            </a:r>
          </a:p>
          <a:p>
            <a:pPr marL="0" indent="0" algn="ctr">
              <a:buNone/>
            </a:pPr>
            <a:r>
              <a:rPr lang="en-US" altLang="en-US" sz="4999" dirty="0"/>
              <a:t>Ensure Answer Document Fields have been completed</a:t>
            </a:r>
          </a:p>
          <a:p>
            <a:pPr marL="0" indent="0" algn="ctr">
              <a:buNone/>
            </a:pPr>
            <a:r>
              <a:rPr lang="en-US" altLang="en-US" sz="4999" dirty="0"/>
              <a:t>Seating Charts with Part I and II completed</a:t>
            </a:r>
          </a:p>
          <a:p>
            <a:pPr marL="0" indent="0" algn="ctr">
              <a:buNone/>
            </a:pPr>
            <a:r>
              <a:rPr lang="en-US" altLang="en-US" sz="4999" dirty="0"/>
              <a:t>Manual</a:t>
            </a:r>
          </a:p>
          <a:p>
            <a:pPr marL="0" indent="0" algn="ctr">
              <a:buNone/>
            </a:pPr>
            <a:r>
              <a:rPr lang="en-US" altLang="en-US" sz="4999" dirty="0"/>
              <a:t>Student Answer Sheets </a:t>
            </a:r>
            <a:r>
              <a:rPr lang="en-US" altLang="en-US" sz="4999" i="1" dirty="0"/>
              <a:t>(do not place inside of books)</a:t>
            </a:r>
          </a:p>
          <a:p>
            <a:pPr marL="0" indent="0" algn="ctr">
              <a:buNone/>
            </a:pPr>
            <a:r>
              <a:rPr lang="en-US" altLang="en-US" sz="4999" dirty="0"/>
              <a:t>Student Test Booklets </a:t>
            </a:r>
            <a:r>
              <a:rPr lang="en-US" altLang="en-US" sz="4999" b="1" dirty="0"/>
              <a:t>in Numerical Order</a:t>
            </a:r>
          </a:p>
          <a:p>
            <a:pPr marL="0" indent="0" algn="ctr">
              <a:buNone/>
            </a:pPr>
            <a:r>
              <a:rPr lang="en-US" altLang="en-US" sz="4999" dirty="0"/>
              <a:t>Scratch Paper</a:t>
            </a:r>
          </a:p>
          <a:p>
            <a:pPr marL="0" indent="0" algn="ctr">
              <a:buNone/>
            </a:pPr>
            <a:r>
              <a:rPr lang="en-US" altLang="en-US" sz="4999" dirty="0"/>
              <a:t>Pencils</a:t>
            </a:r>
          </a:p>
          <a:p>
            <a:pPr marL="0" indent="0" algn="ctr">
              <a:buNone/>
            </a:pPr>
            <a:r>
              <a:rPr lang="en-US" altLang="en-US" sz="4999" dirty="0"/>
              <a:t>Supplemental Aids –if used</a:t>
            </a:r>
          </a:p>
          <a:p>
            <a:pPr marL="0" indent="0" algn="ctr">
              <a:buNone/>
            </a:pPr>
            <a:endParaRPr lang="en-US" altLang="en-US" sz="3376" dirty="0">
              <a:solidFill>
                <a:srgbClr val="FF0000"/>
              </a:solidFill>
              <a:latin typeface="+mj-lt"/>
            </a:endParaRPr>
          </a:p>
          <a:p>
            <a:pPr marL="0" indent="0">
              <a:buNone/>
            </a:pPr>
            <a:endParaRPr lang="en-US" altLang="en-US" sz="1800" dirty="0"/>
          </a:p>
        </p:txBody>
      </p:sp>
    </p:spTree>
    <p:custDataLst>
      <p:tags r:id="rId1"/>
    </p:custDataLst>
    <p:extLst>
      <p:ext uri="{BB962C8B-B14F-4D97-AF65-F5344CB8AC3E}">
        <p14:creationId xmlns:p14="http://schemas.microsoft.com/office/powerpoint/2010/main" val="3003076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2">
            <a:extLst>
              <a:ext uri="{FF2B5EF4-FFF2-40B4-BE49-F238E27FC236}">
                <a16:creationId xmlns:a16="http://schemas.microsoft.com/office/drawing/2014/main" id="{B1265408-00C6-45BC-8D96-3DA86007698D}"/>
              </a:ext>
            </a:extLst>
          </p:cNvPr>
          <p:cNvSpPr>
            <a:spLocks noGrp="1"/>
          </p:cNvSpPr>
          <p:nvPr>
            <p:ph type="title"/>
          </p:nvPr>
        </p:nvSpPr>
        <p:spPr>
          <a:xfrm>
            <a:off x="429491" y="332507"/>
            <a:ext cx="11333018" cy="609189"/>
          </a:xfrm>
          <a:solidFill>
            <a:schemeClr val="tx1"/>
          </a:solidFill>
        </p:spPr>
        <p:txBody>
          <a:bodyPr>
            <a:normAutofit fontScale="90000"/>
          </a:bodyPr>
          <a:lstStyle/>
          <a:p>
            <a:br>
              <a:rPr lang="en-US" altLang="en-US" dirty="0"/>
            </a:br>
            <a:br>
              <a:rPr lang="en-US" altLang="en-US" dirty="0"/>
            </a:br>
            <a:r>
              <a:rPr lang="en-US" altLang="en-US" b="1" dirty="0"/>
              <a:t>Final Overview</a:t>
            </a:r>
            <a:br>
              <a:rPr lang="en-US" altLang="en-US" b="1" dirty="0"/>
            </a:br>
            <a:br>
              <a:rPr lang="en-US" altLang="en-US" dirty="0"/>
            </a:br>
            <a:endParaRPr lang="en-US" b="1" dirty="0">
              <a:latin typeface="+mn-lt"/>
            </a:endParaRPr>
          </a:p>
        </p:txBody>
      </p:sp>
      <p:sp>
        <p:nvSpPr>
          <p:cNvPr id="5" name="Content Placeholder 13">
            <a:extLst>
              <a:ext uri="{FF2B5EF4-FFF2-40B4-BE49-F238E27FC236}">
                <a16:creationId xmlns:a16="http://schemas.microsoft.com/office/drawing/2014/main" id="{18E3254B-D0B8-4FB7-BC18-B175E9EB5320}"/>
              </a:ext>
            </a:extLst>
          </p:cNvPr>
          <p:cNvSpPr>
            <a:spLocks noGrp="1"/>
          </p:cNvSpPr>
          <p:nvPr>
            <p:ph idx="1"/>
          </p:nvPr>
        </p:nvSpPr>
        <p:spPr>
          <a:xfrm>
            <a:off x="429491" y="941696"/>
            <a:ext cx="11619914" cy="5733738"/>
          </a:xfrm>
        </p:spPr>
        <p:txBody>
          <a:bodyPr>
            <a:noAutofit/>
          </a:bodyPr>
          <a:lstStyle/>
          <a:p>
            <a:pPr marL="342797" indent="-342797">
              <a:lnSpc>
                <a:spcPct val="80000"/>
              </a:lnSpc>
              <a:buClrTx/>
              <a:buFont typeface="Arial" panose="020B0604020202020204" pitchFamily="34" charset="0"/>
              <a:buChar char="•"/>
              <a:defRPr/>
            </a:pPr>
            <a:r>
              <a:rPr lang="en-US" sz="1800" kern="0" dirty="0">
                <a:solidFill>
                  <a:schemeClr val="tx1"/>
                </a:solidFill>
                <a:cs typeface="Times" pitchFamily="18" charset="0"/>
              </a:rPr>
              <a:t>Distribute materials and give directions as described in your manual.  </a:t>
            </a:r>
            <a:r>
              <a:rPr lang="en-US" sz="1800" b="1" u="sng" kern="0" dirty="0">
                <a:solidFill>
                  <a:srgbClr val="FF0000"/>
                </a:solidFill>
                <a:cs typeface="Times" pitchFamily="18" charset="0"/>
              </a:rPr>
              <a:t>Do not deviate from the directions.</a:t>
            </a:r>
            <a:r>
              <a:rPr lang="en-US" sz="1800" b="1" kern="0" dirty="0">
                <a:solidFill>
                  <a:schemeClr val="tx1"/>
                </a:solidFill>
                <a:cs typeface="Times" pitchFamily="18" charset="0"/>
              </a:rPr>
              <a:t> </a:t>
            </a:r>
            <a:r>
              <a:rPr lang="en-US" sz="1800" kern="0" dirty="0">
                <a:solidFill>
                  <a:schemeClr val="tx1"/>
                </a:solidFill>
                <a:cs typeface="Times" pitchFamily="18" charset="0"/>
              </a:rPr>
              <a:t>You will say what appears in bold print. You may repeat directions as many times as needed.</a:t>
            </a:r>
          </a:p>
          <a:p>
            <a:pPr marL="342797" indent="-342797">
              <a:lnSpc>
                <a:spcPct val="80000"/>
              </a:lnSpc>
              <a:buClrTx/>
              <a:buFont typeface="Arial" panose="020B0604020202020204" pitchFamily="34" charset="0"/>
              <a:buChar char="•"/>
              <a:defRPr/>
            </a:pPr>
            <a:r>
              <a:rPr lang="en-US" sz="1800" b="1" kern="0" dirty="0">
                <a:solidFill>
                  <a:schemeClr val="tx1"/>
                </a:solidFill>
                <a:cs typeface="Times" pitchFamily="18" charset="0"/>
              </a:rPr>
              <a:t>Paper testers:</a:t>
            </a:r>
            <a:r>
              <a:rPr lang="en-US" sz="1800" kern="0" dirty="0">
                <a:solidFill>
                  <a:schemeClr val="tx1"/>
                </a:solidFill>
                <a:cs typeface="Times" pitchFamily="18" charset="0"/>
              </a:rPr>
              <a:t> Verify that students have put their 10-digit test booklet number on their answer document. </a:t>
            </a:r>
            <a:r>
              <a:rPr lang="en-US" sz="1800" b="1" u="sng" kern="0" dirty="0">
                <a:solidFill>
                  <a:srgbClr val="FF0000"/>
                </a:solidFill>
                <a:cs typeface="Times" pitchFamily="18" charset="0"/>
              </a:rPr>
              <a:t>Students should not put the “S”.</a:t>
            </a:r>
            <a:r>
              <a:rPr lang="en-US" sz="1800" kern="0" dirty="0">
                <a:solidFill>
                  <a:srgbClr val="FF0000"/>
                </a:solidFill>
                <a:cs typeface="Times" pitchFamily="18" charset="0"/>
              </a:rPr>
              <a:t> </a:t>
            </a:r>
            <a:r>
              <a:rPr lang="en-US" sz="1800" kern="0" dirty="0">
                <a:solidFill>
                  <a:schemeClr val="tx1"/>
                </a:solidFill>
                <a:cs typeface="Times" pitchFamily="18" charset="0"/>
              </a:rPr>
              <a:t>Verify that students have entered the form number on the answer document.</a:t>
            </a:r>
            <a:endParaRPr lang="en-US" sz="1800" b="1" u="sng" kern="0" dirty="0">
              <a:solidFill>
                <a:srgbClr val="FF0000"/>
              </a:solidFill>
              <a:cs typeface="Times" pitchFamily="18" charset="0"/>
            </a:endParaRPr>
          </a:p>
          <a:p>
            <a:pPr marL="342797" indent="-342797">
              <a:lnSpc>
                <a:spcPct val="80000"/>
              </a:lnSpc>
              <a:buClrTx/>
              <a:buFont typeface="Arial" panose="020B0604020202020204" pitchFamily="34" charset="0"/>
              <a:buChar char="•"/>
              <a:defRPr/>
            </a:pPr>
            <a:r>
              <a:rPr lang="en-US" sz="1800" b="1" kern="0" dirty="0">
                <a:solidFill>
                  <a:schemeClr val="tx1"/>
                </a:solidFill>
                <a:cs typeface="Times" pitchFamily="18" charset="0"/>
              </a:rPr>
              <a:t>Paper testers: </a:t>
            </a:r>
            <a:r>
              <a:rPr lang="en-US" sz="1800" kern="0" dirty="0">
                <a:solidFill>
                  <a:schemeClr val="tx1"/>
                </a:solidFill>
                <a:cs typeface="Times" pitchFamily="18" charset="0"/>
              </a:rPr>
              <a:t>Verify that students have written their name on their test booklet.</a:t>
            </a:r>
          </a:p>
          <a:p>
            <a:pPr marL="342797" indent="-342797">
              <a:lnSpc>
                <a:spcPct val="80000"/>
              </a:lnSpc>
              <a:buClrTx/>
              <a:buFont typeface="Arial" panose="020B0604020202020204" pitchFamily="34" charset="0"/>
              <a:buChar char="•"/>
              <a:defRPr/>
            </a:pPr>
            <a:r>
              <a:rPr lang="en-US" sz="1800" kern="0" dirty="0">
                <a:solidFill>
                  <a:schemeClr val="tx1"/>
                </a:solidFill>
                <a:cs typeface="Times" pitchFamily="18" charset="0"/>
              </a:rPr>
              <a:t>Students should use No. 2 pencils, not mechanical pencils. </a:t>
            </a:r>
          </a:p>
          <a:p>
            <a:pPr marL="342797" indent="-342797">
              <a:lnSpc>
                <a:spcPct val="80000"/>
              </a:lnSpc>
              <a:buClrTx/>
              <a:buFont typeface="Arial" panose="020B0604020202020204" pitchFamily="34" charset="0"/>
              <a:buChar char="•"/>
              <a:defRPr/>
            </a:pPr>
            <a:r>
              <a:rPr lang="en-US" sz="1800" b="1" kern="0" dirty="0">
                <a:solidFill>
                  <a:schemeClr val="tx1"/>
                </a:solidFill>
                <a:cs typeface="Times" pitchFamily="18" charset="0"/>
              </a:rPr>
              <a:t>Online testers:</a:t>
            </a:r>
            <a:r>
              <a:rPr lang="en-US" sz="1800" kern="0" dirty="0">
                <a:solidFill>
                  <a:schemeClr val="tx1"/>
                </a:solidFill>
                <a:cs typeface="Times" pitchFamily="18" charset="0"/>
              </a:rPr>
              <a:t> Ensure that the student submits the test before exiting the SOTP.</a:t>
            </a:r>
            <a:endParaRPr lang="en-US" sz="1800" b="1" kern="0" dirty="0">
              <a:solidFill>
                <a:schemeClr val="tx1"/>
              </a:solidFill>
              <a:cs typeface="Times" pitchFamily="18" charset="0"/>
            </a:endParaRPr>
          </a:p>
          <a:p>
            <a:pPr marL="342797" indent="-342797">
              <a:lnSpc>
                <a:spcPct val="80000"/>
              </a:lnSpc>
              <a:buClrTx/>
              <a:buFont typeface="Arial" panose="020B0604020202020204" pitchFamily="34" charset="0"/>
              <a:buChar char="•"/>
              <a:defRPr/>
            </a:pPr>
            <a:r>
              <a:rPr lang="en-US" sz="1800" b="1" kern="0" dirty="0">
                <a:solidFill>
                  <a:schemeClr val="tx1"/>
                </a:solidFill>
                <a:cs typeface="Times" pitchFamily="18" charset="0"/>
              </a:rPr>
              <a:t>Students should sit quietly when finished or put their head down. </a:t>
            </a:r>
            <a:r>
              <a:rPr lang="en-US" sz="1800" kern="0" dirty="0">
                <a:solidFill>
                  <a:schemeClr val="tx1"/>
                </a:solidFill>
                <a:cs typeface="Times" pitchFamily="18" charset="0"/>
              </a:rPr>
              <a:t>DO NOT ALLOW STUDENTS TO SIT WITH MATERIAL ON DESK WHEN THEY ARE FINISHED.</a:t>
            </a:r>
            <a:endParaRPr lang="en-US" sz="1800" b="1" kern="0" dirty="0">
              <a:solidFill>
                <a:schemeClr val="tx1"/>
              </a:solidFill>
              <a:cs typeface="Times" pitchFamily="18" charset="0"/>
            </a:endParaRPr>
          </a:p>
          <a:p>
            <a:pPr marL="342797" indent="-342797">
              <a:lnSpc>
                <a:spcPct val="80000"/>
              </a:lnSpc>
              <a:buClrTx/>
              <a:buFont typeface="Arial" panose="020B0604020202020204" pitchFamily="34" charset="0"/>
              <a:buChar char="•"/>
              <a:defRPr/>
            </a:pPr>
            <a:r>
              <a:rPr lang="en-US" sz="1800" kern="0" dirty="0">
                <a:solidFill>
                  <a:schemeClr val="tx1"/>
                </a:solidFill>
                <a:cs typeface="Times" pitchFamily="18" charset="0"/>
              </a:rPr>
              <a:t>Actively monitor at all times. </a:t>
            </a:r>
          </a:p>
          <a:p>
            <a:pPr marL="342797" indent="-342797">
              <a:lnSpc>
                <a:spcPct val="80000"/>
              </a:lnSpc>
              <a:buClrTx/>
              <a:buFont typeface="Arial" panose="020B0604020202020204" pitchFamily="34" charset="0"/>
              <a:buChar char="•"/>
              <a:defRPr/>
            </a:pPr>
            <a:r>
              <a:rPr lang="en-US" sz="1800" kern="0" dirty="0">
                <a:solidFill>
                  <a:schemeClr val="tx1"/>
                </a:solidFill>
                <a:cs typeface="Times" pitchFamily="18" charset="0"/>
              </a:rPr>
              <a:t>All testing irregularities will be reported to the Dallas ISD Office of Test Security. </a:t>
            </a:r>
          </a:p>
          <a:p>
            <a:pPr marL="342797" indent="-342797">
              <a:lnSpc>
                <a:spcPct val="80000"/>
              </a:lnSpc>
              <a:buClrTx/>
              <a:buFont typeface="Arial" panose="020B0604020202020204" pitchFamily="34" charset="0"/>
              <a:buChar char="•"/>
              <a:defRPr/>
            </a:pPr>
            <a:r>
              <a:rPr lang="en-US" sz="1800" kern="0" dirty="0">
                <a:solidFill>
                  <a:schemeClr val="tx1"/>
                </a:solidFill>
                <a:cs typeface="Times" pitchFamily="18" charset="0"/>
              </a:rPr>
              <a:t>Once students are finished, collect their book and answer sheet in separate stacks.  DO NOT ALLOW STUDENTS TO PLACE ANSWER SHEET INSIDE OF BOOK AS THEY TURN MATERIAL IN TO YOU.</a:t>
            </a:r>
          </a:p>
          <a:p>
            <a:pPr marL="342797" indent="-342797">
              <a:lnSpc>
                <a:spcPct val="80000"/>
              </a:lnSpc>
              <a:buClrTx/>
              <a:buFont typeface="Arial" panose="020B0604020202020204" pitchFamily="34" charset="0"/>
              <a:buChar char="•"/>
              <a:defRPr/>
            </a:pPr>
            <a:r>
              <a:rPr lang="en-US" sz="1800" kern="0" dirty="0">
                <a:solidFill>
                  <a:schemeClr val="tx1"/>
                </a:solidFill>
                <a:cs typeface="Times" pitchFamily="18" charset="0"/>
              </a:rPr>
              <a:t>Ensure the following is marked on answer sheet </a:t>
            </a:r>
            <a:r>
              <a:rPr lang="en-US" sz="1800" b="1" kern="0" dirty="0">
                <a:solidFill>
                  <a:schemeClr val="tx1"/>
                </a:solidFill>
                <a:cs typeface="Times" pitchFamily="18" charset="0"/>
              </a:rPr>
              <a:t>IN PENCIL</a:t>
            </a:r>
            <a:r>
              <a:rPr lang="en-US" sz="1800" kern="0" dirty="0">
                <a:solidFill>
                  <a:schemeClr val="tx1"/>
                </a:solidFill>
                <a:cs typeface="Times" pitchFamily="18" charset="0"/>
              </a:rPr>
              <a:t>:</a:t>
            </a:r>
          </a:p>
          <a:p>
            <a:pPr marL="1874049" lvl="4" indent="-342797">
              <a:spcBef>
                <a:spcPts val="0"/>
              </a:spcBef>
              <a:spcAft>
                <a:spcPts val="0"/>
              </a:spcAft>
              <a:buClrTx/>
              <a:buFont typeface="Wingdings" panose="05000000000000000000" pitchFamily="2" charset="2"/>
              <a:buChar char="ü"/>
              <a:defRPr/>
            </a:pPr>
            <a:r>
              <a:rPr lang="en-US" kern="0" dirty="0">
                <a:solidFill>
                  <a:schemeClr val="tx1"/>
                </a:solidFill>
                <a:cs typeface="Times" pitchFamily="18" charset="0"/>
              </a:rPr>
              <a:t>Test taken information and form number</a:t>
            </a:r>
          </a:p>
          <a:p>
            <a:pPr marL="1874049" lvl="4" indent="-342797">
              <a:spcBef>
                <a:spcPts val="0"/>
              </a:spcBef>
              <a:spcAft>
                <a:spcPts val="0"/>
              </a:spcAft>
              <a:buClrTx/>
              <a:buFont typeface="Wingdings" panose="05000000000000000000" pitchFamily="2" charset="2"/>
              <a:buChar char="ü"/>
              <a:defRPr/>
            </a:pPr>
            <a:r>
              <a:rPr lang="en-US" kern="0" dirty="0">
                <a:solidFill>
                  <a:schemeClr val="tx1"/>
                </a:solidFill>
                <a:cs typeface="Times" pitchFamily="18" charset="0"/>
              </a:rPr>
              <a:t>New to Texas (if applicable) </a:t>
            </a:r>
          </a:p>
          <a:p>
            <a:pPr marL="1874049" lvl="4" indent="-342797">
              <a:spcBef>
                <a:spcPts val="0"/>
              </a:spcBef>
              <a:spcAft>
                <a:spcPts val="0"/>
              </a:spcAft>
              <a:buClrTx/>
              <a:buFont typeface="Wingdings" panose="05000000000000000000" pitchFamily="2" charset="2"/>
              <a:buChar char="ü"/>
              <a:defRPr/>
            </a:pPr>
            <a:r>
              <a:rPr lang="en-US" kern="0" dirty="0">
                <a:solidFill>
                  <a:schemeClr val="tx1"/>
                </a:solidFill>
                <a:cs typeface="Times" pitchFamily="18" charset="0"/>
              </a:rPr>
              <a:t>Score Code</a:t>
            </a:r>
          </a:p>
          <a:p>
            <a:pPr marL="1874049" lvl="4" indent="-342797">
              <a:spcBef>
                <a:spcPts val="0"/>
              </a:spcBef>
              <a:spcAft>
                <a:spcPts val="0"/>
              </a:spcAft>
              <a:buClrTx/>
              <a:buFont typeface="Wingdings" panose="05000000000000000000" pitchFamily="2" charset="2"/>
              <a:buChar char="ü"/>
              <a:defRPr/>
            </a:pPr>
            <a:r>
              <a:rPr lang="en-US" kern="0" dirty="0">
                <a:solidFill>
                  <a:schemeClr val="tx1"/>
                </a:solidFill>
                <a:cs typeface="Times" pitchFamily="18" charset="0"/>
              </a:rPr>
              <a:t>Accommodations (if applicable)</a:t>
            </a:r>
          </a:p>
          <a:p>
            <a:pPr marL="1874049" lvl="4" indent="-342797">
              <a:spcBef>
                <a:spcPts val="0"/>
              </a:spcBef>
              <a:spcAft>
                <a:spcPts val="0"/>
              </a:spcAft>
              <a:buClrTx/>
              <a:buFont typeface="Wingdings" panose="05000000000000000000" pitchFamily="2" charset="2"/>
              <a:buChar char="ü"/>
              <a:defRPr/>
            </a:pPr>
            <a:r>
              <a:rPr lang="en-US" kern="0" dirty="0">
                <a:solidFill>
                  <a:schemeClr val="tx1"/>
                </a:solidFill>
                <a:cs typeface="Times" pitchFamily="18" charset="0"/>
              </a:rPr>
              <a:t>Test Date</a:t>
            </a:r>
          </a:p>
        </p:txBody>
      </p:sp>
    </p:spTree>
    <p:custDataLst>
      <p:tags r:id="rId1"/>
    </p:custDataLst>
    <p:extLst>
      <p:ext uri="{BB962C8B-B14F-4D97-AF65-F5344CB8AC3E}">
        <p14:creationId xmlns:p14="http://schemas.microsoft.com/office/powerpoint/2010/main" val="3058679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elated image">
            <a:extLst>
              <a:ext uri="{FF2B5EF4-FFF2-40B4-BE49-F238E27FC236}">
                <a16:creationId xmlns:a16="http://schemas.microsoft.com/office/drawing/2014/main" id="{84DF7C2C-6A00-462E-A0C3-271612E0184D}"/>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14229" y="576144"/>
            <a:ext cx="4279282" cy="5049301"/>
          </a:xfrm>
          <a:prstGeom prst="rect">
            <a:avLst/>
          </a:prstGeom>
          <a:noFill/>
          <a:extLst>
            <a:ext uri="{909E8E84-426E-40DD-AFC4-6F175D3DCCD1}">
              <a14:hiddenFill xmlns:a14="http://schemas.microsoft.com/office/drawing/2010/main">
                <a:solidFill>
                  <a:srgbClr val="FFFFFF"/>
                </a:solidFill>
              </a14:hiddenFill>
            </a:ext>
          </a:extLst>
        </p:spPr>
      </p:pic>
      <p:sp>
        <p:nvSpPr>
          <p:cNvPr id="12" name="Title 12">
            <a:extLst>
              <a:ext uri="{FF2B5EF4-FFF2-40B4-BE49-F238E27FC236}">
                <a16:creationId xmlns:a16="http://schemas.microsoft.com/office/drawing/2014/main" id="{6017A511-14E4-421D-A866-5756371DB75D}"/>
              </a:ext>
            </a:extLst>
          </p:cNvPr>
          <p:cNvSpPr txBox="1">
            <a:spLocks/>
          </p:cNvSpPr>
          <p:nvPr/>
        </p:nvSpPr>
        <p:spPr>
          <a:xfrm>
            <a:off x="1547966" y="5115088"/>
            <a:ext cx="2826327" cy="1082354"/>
          </a:xfrm>
          <a:prstGeom prst="rect">
            <a:avLst/>
          </a:prstGeom>
          <a:solidFill>
            <a:schemeClr val="tx1"/>
          </a:solidFill>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r>
              <a:rPr lang="en-US" b="1" dirty="0">
                <a:latin typeface="+mn-lt"/>
              </a:rPr>
              <a:t>Questions</a:t>
            </a:r>
          </a:p>
        </p:txBody>
      </p:sp>
      <p:pic>
        <p:nvPicPr>
          <p:cNvPr id="3" name="Picture 2" descr="A picture containing building, grass, outdoor, furniture&#10;&#10;Description automatically generated">
            <a:extLst>
              <a:ext uri="{FF2B5EF4-FFF2-40B4-BE49-F238E27FC236}">
                <a16:creationId xmlns:a16="http://schemas.microsoft.com/office/drawing/2014/main" id="{08D2353C-7A9A-4B97-A5EE-0F5C5C0B669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3883" y="725621"/>
            <a:ext cx="5073888" cy="5406757"/>
          </a:xfrm>
          <a:prstGeom prst="rect">
            <a:avLst/>
          </a:prstGeom>
        </p:spPr>
      </p:pic>
    </p:spTree>
    <p:custDataLst>
      <p:tags r:id="rId1"/>
    </p:custDataLst>
    <p:extLst>
      <p:ext uri="{BB962C8B-B14F-4D97-AF65-F5344CB8AC3E}">
        <p14:creationId xmlns:p14="http://schemas.microsoft.com/office/powerpoint/2010/main" val="18259261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2">
            <a:extLst>
              <a:ext uri="{FF2B5EF4-FFF2-40B4-BE49-F238E27FC236}">
                <a16:creationId xmlns:a16="http://schemas.microsoft.com/office/drawing/2014/main" id="{B1265408-00C6-45BC-8D96-3DA86007698D}"/>
              </a:ext>
            </a:extLst>
          </p:cNvPr>
          <p:cNvSpPr>
            <a:spLocks noGrp="1"/>
          </p:cNvSpPr>
          <p:nvPr>
            <p:ph type="title"/>
          </p:nvPr>
        </p:nvSpPr>
        <p:spPr>
          <a:xfrm>
            <a:off x="429491" y="332507"/>
            <a:ext cx="11333018" cy="1267469"/>
          </a:xfrm>
          <a:solidFill>
            <a:schemeClr val="tx1"/>
          </a:solidFill>
        </p:spPr>
        <p:txBody>
          <a:bodyPr>
            <a:normAutofit fontScale="90000"/>
          </a:bodyPr>
          <a:lstStyle/>
          <a:p>
            <a:pPr algn="ctr"/>
            <a:r>
              <a:rPr lang="en-US" altLang="en-US" b="1" dirty="0"/>
              <a:t>Know your Responsibilities </a:t>
            </a:r>
            <a:br>
              <a:rPr lang="en-US" altLang="en-US" b="1" dirty="0"/>
            </a:br>
            <a:r>
              <a:rPr lang="en-US" altLang="en-US" sz="2200" b="1" dirty="0">
                <a:solidFill>
                  <a:srgbClr val="FF0000"/>
                </a:solidFill>
              </a:rPr>
              <a:t>Remember…this training does not take the place of reading the manual.  There is no substitute for reading the manual.</a:t>
            </a:r>
            <a:br>
              <a:rPr lang="en-US" altLang="en-US" sz="2200" b="1" dirty="0">
                <a:solidFill>
                  <a:srgbClr val="FF0000"/>
                </a:solidFill>
              </a:rPr>
            </a:br>
            <a:endParaRPr lang="en-US" sz="2200" b="1" dirty="0">
              <a:latin typeface="+mn-lt"/>
            </a:endParaRPr>
          </a:p>
        </p:txBody>
      </p:sp>
      <p:sp>
        <p:nvSpPr>
          <p:cNvPr id="8" name="Rectangle 3">
            <a:extLst>
              <a:ext uri="{FF2B5EF4-FFF2-40B4-BE49-F238E27FC236}">
                <a16:creationId xmlns:a16="http://schemas.microsoft.com/office/drawing/2014/main" id="{E95DFFB0-A0A2-4616-B2D1-DF815ED03F08}"/>
              </a:ext>
            </a:extLst>
          </p:cNvPr>
          <p:cNvSpPr>
            <a:spLocks noGrp="1" noChangeArrowheads="1"/>
          </p:cNvSpPr>
          <p:nvPr>
            <p:ph idx="1"/>
          </p:nvPr>
        </p:nvSpPr>
        <p:spPr>
          <a:xfrm>
            <a:off x="429491" y="1705724"/>
            <a:ext cx="11333018" cy="722683"/>
          </a:xfrm>
        </p:spPr>
        <p:txBody>
          <a:bodyPr>
            <a:normAutofit/>
          </a:bodyPr>
          <a:lstStyle/>
          <a:p>
            <a:pPr algn="ctr" eaLnBrk="1" hangingPunct="1">
              <a:buFontTx/>
              <a:buNone/>
            </a:pPr>
            <a:r>
              <a:rPr lang="en-US" altLang="en-US" sz="2000" b="1" dirty="0">
                <a:solidFill>
                  <a:schemeClr val="tx1"/>
                </a:solidFill>
              </a:rPr>
              <a:t>If you have questions, please contact your test coordinator immediately. Remember, do not wait until the end of testing to ask a question that may impact the assessment. I am here to help!!</a:t>
            </a:r>
          </a:p>
        </p:txBody>
      </p:sp>
      <p:sp>
        <p:nvSpPr>
          <p:cNvPr id="11" name="Rectangle 3">
            <a:extLst>
              <a:ext uri="{FF2B5EF4-FFF2-40B4-BE49-F238E27FC236}">
                <a16:creationId xmlns:a16="http://schemas.microsoft.com/office/drawing/2014/main" id="{26419C9A-6A9F-4328-8965-BB89F2F402B4}"/>
              </a:ext>
            </a:extLst>
          </p:cNvPr>
          <p:cNvSpPr txBox="1">
            <a:spLocks noChangeArrowheads="1"/>
          </p:cNvSpPr>
          <p:nvPr/>
        </p:nvSpPr>
        <p:spPr>
          <a:xfrm>
            <a:off x="429491" y="6026045"/>
            <a:ext cx="11333018" cy="930207"/>
          </a:xfrm>
          <a:prstGeom prst="rect">
            <a:avLst/>
          </a:prstGeom>
        </p:spPr>
        <p:txBody>
          <a:bodyPr vert="horz" lIns="91440" tIns="45720" rIns="91440" bIns="45720" rtlCol="0">
            <a:normAutofit/>
          </a:bodyPr>
          <a:lst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pPr algn="ctr">
              <a:buFontTx/>
              <a:buNone/>
            </a:pPr>
            <a:r>
              <a:rPr lang="en-US" altLang="en-US" sz="2000" b="1" dirty="0">
                <a:solidFill>
                  <a:schemeClr val="tx1"/>
                </a:solidFill>
              </a:rPr>
              <a:t>Thank you for your time and attention!  A copy of this PowerPoint will be emailed to you for your review.  Please complete your oath and turn in to campus TC.  </a:t>
            </a:r>
          </a:p>
        </p:txBody>
      </p:sp>
      <p:sp>
        <p:nvSpPr>
          <p:cNvPr id="12" name="TextBox 11">
            <a:extLst>
              <a:ext uri="{FF2B5EF4-FFF2-40B4-BE49-F238E27FC236}">
                <a16:creationId xmlns:a16="http://schemas.microsoft.com/office/drawing/2014/main" id="{DAA3E19B-0AF4-4D8E-91A4-CBB64FBEE2BF}"/>
              </a:ext>
            </a:extLst>
          </p:cNvPr>
          <p:cNvSpPr txBox="1"/>
          <p:nvPr/>
        </p:nvSpPr>
        <p:spPr>
          <a:xfrm>
            <a:off x="4322524" y="2599232"/>
            <a:ext cx="3917527" cy="707886"/>
          </a:xfrm>
          <a:prstGeom prst="rect">
            <a:avLst/>
          </a:prstGeom>
          <a:noFill/>
        </p:spPr>
        <p:txBody>
          <a:bodyPr wrap="square" rtlCol="0">
            <a:spAutoFit/>
          </a:bodyPr>
          <a:lstStyle/>
          <a:p>
            <a:pPr algn="ctr"/>
            <a:r>
              <a:rPr lang="en-US" sz="2000" b="1" dirty="0">
                <a:solidFill>
                  <a:schemeClr val="bg1"/>
                </a:solidFill>
              </a:rPr>
              <a:t>Test Coordinators at the end of EOC and ACP testing </a:t>
            </a:r>
          </a:p>
        </p:txBody>
      </p:sp>
      <p:pic>
        <p:nvPicPr>
          <p:cNvPr id="7" name="Picture 2" descr="Image result for educational cartoons for teachers">
            <a:extLst>
              <a:ext uri="{FF2B5EF4-FFF2-40B4-BE49-F238E27FC236}">
                <a16:creationId xmlns:a16="http://schemas.microsoft.com/office/drawing/2014/main" id="{B1D78ED4-CA03-4E40-A310-A211543A36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07633" y="2658641"/>
            <a:ext cx="3236536" cy="3137169"/>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0433786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22E69F3-9396-4E49-8688-11085022BE4C}"/>
              </a:ext>
            </a:extLst>
          </p:cNvPr>
          <p:cNvSpPr txBox="1"/>
          <p:nvPr/>
        </p:nvSpPr>
        <p:spPr>
          <a:xfrm>
            <a:off x="1696278" y="1179443"/>
            <a:ext cx="8945217" cy="2308324"/>
          </a:xfrm>
          <a:prstGeom prst="rect">
            <a:avLst/>
          </a:prstGeom>
          <a:solidFill>
            <a:schemeClr val="accent1">
              <a:lumMod val="25000"/>
              <a:lumOff val="75000"/>
            </a:schemeClr>
          </a:solidFill>
        </p:spPr>
        <p:txBody>
          <a:bodyPr wrap="square" rtlCol="0">
            <a:spAutoFit/>
          </a:bodyPr>
          <a:lstStyle/>
          <a:p>
            <a:r>
              <a:rPr lang="en-US" sz="2400" i="1" dirty="0">
                <a:solidFill>
                  <a:srgbClr val="002060"/>
                </a:solidFill>
              </a:rPr>
              <a:t>**</a:t>
            </a:r>
            <a:r>
              <a:rPr lang="en-US" altLang="en-US" sz="2400" i="1" dirty="0">
                <a:solidFill>
                  <a:schemeClr val="accent1"/>
                </a:solidFill>
              </a:rPr>
              <a:t> </a:t>
            </a:r>
            <a:r>
              <a:rPr lang="en-US" sz="2400" dirty="0">
                <a:solidFill>
                  <a:srgbClr val="002060"/>
                </a:solidFill>
              </a:rPr>
              <a:t>Note to CTC- it is required that after your group training, you go over the OA guidelines with those test administrators who will administer oral administration to ensure they understand books with the same form number are needed for the students AND themselves. Be sure they understand what can and cannot be read as per the guidelines outlined in the OA guideline manual. </a:t>
            </a:r>
            <a:endParaRPr lang="en-US" sz="2400" i="1" dirty="0">
              <a:solidFill>
                <a:srgbClr val="002060"/>
              </a:solidFill>
            </a:endParaRPr>
          </a:p>
        </p:txBody>
      </p:sp>
    </p:spTree>
    <p:extLst>
      <p:ext uri="{BB962C8B-B14F-4D97-AF65-F5344CB8AC3E}">
        <p14:creationId xmlns:p14="http://schemas.microsoft.com/office/powerpoint/2010/main" val="1292211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SLIDE_COUNT" val="46"/>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Basis">
  <a:themeElements>
    <a:clrScheme name="Basis">
      <a:dk1>
        <a:sysClr val="windowText" lastClr="000000"/>
      </a:dk1>
      <a:lt1>
        <a:sysClr val="window" lastClr="FFFFFF"/>
      </a:lt1>
      <a:dk2>
        <a:srgbClr val="505046"/>
      </a:dk2>
      <a:lt2>
        <a:srgbClr val="EEECE1"/>
      </a:lt2>
      <a:accent1>
        <a:srgbClr val="DF5327"/>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Basi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63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446C221D-F63F-4DD8-B509-CFE168687BF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1383</TotalTime>
  <Words>6826</Words>
  <Application>Microsoft Office PowerPoint</Application>
  <PresentationFormat>Widescreen</PresentationFormat>
  <Paragraphs>503</Paragraphs>
  <Slides>46</Slides>
  <Notes>24</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46</vt:i4>
      </vt:variant>
    </vt:vector>
  </HeadingPairs>
  <TitlesOfParts>
    <vt:vector size="57" baseType="lpstr">
      <vt:lpstr>Adobe Garamond Pro Bold</vt:lpstr>
      <vt:lpstr>Arial</vt:lpstr>
      <vt:lpstr>Calibri</vt:lpstr>
      <vt:lpstr>Corbel</vt:lpstr>
      <vt:lpstr>Lato</vt:lpstr>
      <vt:lpstr>Roboto</vt:lpstr>
      <vt:lpstr>Times</vt:lpstr>
      <vt:lpstr>Times New Roman</vt:lpstr>
      <vt:lpstr>Wingdings</vt:lpstr>
      <vt:lpstr>Wingdings 2</vt:lpstr>
      <vt:lpstr>Basis</vt:lpstr>
      <vt:lpstr>PowerPoint Presentation</vt:lpstr>
      <vt:lpstr>This training session DOES NOT eliminate your requirement to read the appropriate Test Administrator Manuals.</vt:lpstr>
      <vt:lpstr>Notes to CTC (for CTC use only-slide should be deleted)</vt:lpstr>
      <vt:lpstr>PowerPoint Presentation</vt:lpstr>
      <vt:lpstr>Campus Specific Information:  Test Schedule</vt:lpstr>
      <vt:lpstr>Campus Specific Information:  Test Administrators Pre-Prep Procedures</vt:lpstr>
      <vt:lpstr>Campus Specific Information:  Test Administrators Pre-Prep Procedures Continued</vt:lpstr>
      <vt:lpstr>Campus Specific Information:  Test Monitor/Test Reliever Information</vt:lpstr>
      <vt:lpstr>PowerPoint Presentation</vt:lpstr>
      <vt:lpstr>PowerPoint Presentation</vt:lpstr>
      <vt:lpstr>PowerPoint Presentation</vt:lpstr>
      <vt:lpstr>PowerPoint Presentation</vt:lpstr>
      <vt:lpstr>STAAR Manual Review: Time Limits</vt:lpstr>
      <vt:lpstr>STAAR Manual Review: Student Data Collection</vt:lpstr>
      <vt:lpstr>TAKS/TAAS/TEAMS Student Answer Sheets</vt:lpstr>
      <vt:lpstr>STAAR Manual Review: Accommodations-Accessibility Features</vt:lpstr>
      <vt:lpstr>STAAR Manual Review: Accommodations- Designated Supports</vt:lpstr>
      <vt:lpstr>STAAR Manual Review: Accommodations-Designated Features &gt; Basic Transcription</vt:lpstr>
      <vt:lpstr>STAAR Manual Review: Accommodations-Designated Features &gt; Extra Time</vt:lpstr>
      <vt:lpstr>STAAR Manual Review: Accommodations-Designated Features &gt; Oral Administration</vt:lpstr>
      <vt:lpstr>STAAR Manual Review: Accommodations-Designated Features &gt; Oral Administration</vt:lpstr>
      <vt:lpstr>PowerPoint Presentation</vt:lpstr>
      <vt:lpstr>  STAAR Manual Review: Test Security-Maintaining Security of Test Materials  </vt:lpstr>
      <vt:lpstr>  STAAR Manual Review: Test Security-Technology Used During Assessments  </vt:lpstr>
      <vt:lpstr>  STAAR Manual Review: Test Security-Serious Irregularities  </vt:lpstr>
      <vt:lpstr>  STAAR Manual Review: Test Security-Procedural Irregularities  </vt:lpstr>
      <vt:lpstr>  STAAR Manual Review: Test Security-Effective Monitoring  </vt:lpstr>
      <vt:lpstr>PowerPoint Presentation</vt:lpstr>
      <vt:lpstr> STAAR Manual Review: Test Security and Confidentiality-Penalties for Violation of  Security </vt:lpstr>
      <vt:lpstr> STAAR Manual Review: Online Testing </vt:lpstr>
      <vt:lpstr>  STAAR Manual Review: Test Security-Seating Charts  </vt:lpstr>
      <vt:lpstr>  STAAR Manual Review: Test Security-Student Book Numbers  </vt:lpstr>
      <vt:lpstr>   STAAR Manual Review: English I and II Writing Assessments   </vt:lpstr>
      <vt:lpstr>   STAAR Manual Review: Students Who Become Sick During a Test    </vt:lpstr>
      <vt:lpstr>   STAAR Manual Review: Online Testing    </vt:lpstr>
      <vt:lpstr>   STAAR Manual Review: Administration Directions   </vt:lpstr>
      <vt:lpstr>PowerPoint Presentation</vt:lpstr>
      <vt:lpstr>PowerPoint Presentation</vt:lpstr>
      <vt:lpstr>   Student Answer Sheets    </vt:lpstr>
      <vt:lpstr>   Student Test Tickets    </vt:lpstr>
      <vt:lpstr> Additional Sample STAAR Answer Sheets for Training Purposes </vt:lpstr>
      <vt:lpstr>  The following items should be returned to your campus TC:  </vt:lpstr>
      <vt:lpstr>  Final Overview  </vt:lpstr>
      <vt:lpstr>PowerPoint Presentation</vt:lpstr>
      <vt:lpstr>Know your Responsibilities  Remember…this training does not take the place of reading the manual.  There is no substitute for reading the manual.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Gibbons, Felicia D</dc:creator>
  <cp:lastModifiedBy>Gibbons, Felicia D</cp:lastModifiedBy>
  <cp:revision>86</cp:revision>
  <dcterms:created xsi:type="dcterms:W3CDTF">2019-10-07T20:06:07Z</dcterms:created>
  <dcterms:modified xsi:type="dcterms:W3CDTF">2020-11-04T23:37:28Z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E8D922A6-FECE-42CF-9043-3A3F1B6F7267</vt:lpwstr>
  </property>
  <property fmtid="{D5CDD505-2E9C-101B-9397-08002B2CF9AE}" pid="3" name="ArticulatePath">
    <vt:lpwstr>DISD Fall EOC STAAR Campus Training PPT (1)</vt:lpwstr>
  </property>
</Properties>
</file>